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9" r:id="rId3"/>
    <p:sldId id="290" r:id="rId4"/>
    <p:sldId id="285" r:id="rId5"/>
    <p:sldId id="283" r:id="rId6"/>
    <p:sldId id="275" r:id="rId7"/>
    <p:sldId id="276" r:id="rId8"/>
    <p:sldId id="273" r:id="rId9"/>
    <p:sldId id="277" r:id="rId10"/>
    <p:sldId id="279" r:id="rId11"/>
    <p:sldId id="278" r:id="rId12"/>
    <p:sldId id="280" r:id="rId13"/>
    <p:sldId id="281" r:id="rId14"/>
    <p:sldId id="282" r:id="rId15"/>
    <p:sldId id="272" r:id="rId16"/>
    <p:sldId id="271" r:id="rId17"/>
    <p:sldId id="268" r:id="rId18"/>
    <p:sldId id="274" r:id="rId19"/>
    <p:sldId id="269" r:id="rId20"/>
    <p:sldId id="256" r:id="rId21"/>
    <p:sldId id="270" r:id="rId22"/>
    <p:sldId id="257" r:id="rId23"/>
    <p:sldId id="258" r:id="rId24"/>
    <p:sldId id="259" r:id="rId25"/>
    <p:sldId id="260" r:id="rId26"/>
    <p:sldId id="286" r:id="rId27"/>
    <p:sldId id="261" r:id="rId28"/>
    <p:sldId id="262" r:id="rId29"/>
    <p:sldId id="263" r:id="rId30"/>
    <p:sldId id="264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16" y="3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mohr\mime_u1\haapala\Student_Folders\Mirkouei\Amin's%20Paper\1.%20Done-Submitted%20or%20Published%20Paper\ASME-DFMLC%202016\Paper%202-Env.%20Impacts\DFMLC2016_2015020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975477230599124"/>
          <c:y val="9.852145533472223E-2"/>
          <c:w val="0.60276175868012272"/>
          <c:h val="0.602115827913719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'Case 3'!$A$46</c:f>
              <c:strCache>
                <c:ptCount val="1"/>
                <c:pt idx="0">
                  <c:v>Biomass Collection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'Case 3'!$B$45:$D$45</c:f>
              <c:strCache>
                <c:ptCount val="3"/>
                <c:pt idx="0">
                  <c:v>Base Case</c:v>
                </c:pt>
                <c:pt idx="1">
                  <c:v>Case 1</c:v>
                </c:pt>
                <c:pt idx="2">
                  <c:v>Case 2</c:v>
                </c:pt>
              </c:strCache>
            </c:strRef>
          </c:cat>
          <c:val>
            <c:numRef>
              <c:f>'Case 3'!$B$46:$D$46</c:f>
              <c:numCache>
                <c:formatCode>0.00</c:formatCode>
                <c:ptCount val="3"/>
                <c:pt idx="0">
                  <c:v>0.64232957430935989</c:v>
                </c:pt>
                <c:pt idx="1">
                  <c:v>0.64232957430935989</c:v>
                </c:pt>
                <c:pt idx="2">
                  <c:v>0.64232957430935989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7E-4101-B58D-5943DD371726}"/>
            </c:ext>
          </c:extLst>
        </c:ser>
        <c:ser>
          <c:idx val="1"/>
          <c:order val="1"/>
          <c:tx>
            <c:strRef>
              <c:f>'Case 3'!$A$47</c:f>
              <c:strCache>
                <c:ptCount val="1"/>
                <c:pt idx="0">
                  <c:v>Tanker Truck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'Case 3'!$B$45:$D$45</c:f>
              <c:strCache>
                <c:ptCount val="3"/>
                <c:pt idx="0">
                  <c:v>Base Case</c:v>
                </c:pt>
                <c:pt idx="1">
                  <c:v>Case 1</c:v>
                </c:pt>
                <c:pt idx="2">
                  <c:v>Case 2</c:v>
                </c:pt>
              </c:strCache>
            </c:strRef>
          </c:cat>
          <c:val>
            <c:numRef>
              <c:f>'Case 3'!$B$47:$D$47</c:f>
              <c:numCache>
                <c:formatCode>0.00</c:formatCode>
                <c:ptCount val="3"/>
                <c:pt idx="0">
                  <c:v>0.28716556364194368</c:v>
                </c:pt>
                <c:pt idx="1">
                  <c:v>0.37649951981585678</c:v>
                </c:pt>
                <c:pt idx="2">
                  <c:v>0.46583347598976976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7E-4101-B58D-5943DD371726}"/>
            </c:ext>
          </c:extLst>
        </c:ser>
        <c:ser>
          <c:idx val="2"/>
          <c:order val="2"/>
          <c:tx>
            <c:strRef>
              <c:f>'Case 3'!$A$48</c:f>
              <c:strCache>
                <c:ptCount val="1"/>
                <c:pt idx="0">
                  <c:v>Trailer Truck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'Case 3'!$B$45:$D$45</c:f>
              <c:strCache>
                <c:ptCount val="3"/>
                <c:pt idx="0">
                  <c:v>Base Case</c:v>
                </c:pt>
                <c:pt idx="1">
                  <c:v>Case 1</c:v>
                </c:pt>
                <c:pt idx="2">
                  <c:v>Case 2</c:v>
                </c:pt>
              </c:strCache>
            </c:strRef>
          </c:cat>
          <c:val>
            <c:numRef>
              <c:f>'Case 3'!$B$48:$D$48</c:f>
              <c:numCache>
                <c:formatCode>0.00</c:formatCode>
                <c:ptCount val="3"/>
                <c:pt idx="0">
                  <c:v>0.50255259320716117</c:v>
                </c:pt>
                <c:pt idx="1">
                  <c:v>0.69958006416368279</c:v>
                </c:pt>
                <c:pt idx="2">
                  <c:v>0.89660753512020464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7E-4101-B58D-5943DD3717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42227304"/>
        <c:axId val="442227696"/>
      </c:barChart>
      <c:catAx>
        <c:axId val="4422273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42227696"/>
        <c:crosses val="autoZero"/>
        <c:auto val="1"/>
        <c:lblAlgn val="ctr"/>
        <c:lblOffset val="100"/>
        <c:noMultiLvlLbl val="0"/>
      </c:catAx>
      <c:valAx>
        <c:axId val="442227696"/>
        <c:scaling>
          <c:orientation val="minMax"/>
          <c:max val="1"/>
          <c:min val="0"/>
        </c:scaling>
        <c:delete val="0"/>
        <c:axPos val="b"/>
        <c:numFmt formatCode="0.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42227304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accent2">
        <a:lumMod val="20000"/>
        <a:lumOff val="80000"/>
      </a:schemeClr>
    </a:solidFill>
    <a:ln w="9525" cap="flat" cmpd="sng" algn="ctr">
      <a:solidFill>
        <a:schemeClr val="accent4">
          <a:lumMod val="75000"/>
        </a:schemeClr>
      </a:solidFill>
      <a:round/>
    </a:ln>
    <a:effectLst/>
  </c:spPr>
  <c:txPr>
    <a:bodyPr/>
    <a:lstStyle/>
    <a:p>
      <a:pPr>
        <a:defRPr sz="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95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5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1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5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4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7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79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2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36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5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5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D8E7A-66B3-45A3-B85A-CED9CD40E8DA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9992A-2F75-42D8-AC1C-75DD39BEA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4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microsoft.com/office/2007/relationships/hdphoto" Target="../media/hdphoto10.wdp"/><Relationship Id="rId7" Type="http://schemas.openxmlformats.org/officeDocument/2006/relationships/image" Target="../media/image41.jpeg"/><Relationship Id="rId12" Type="http://schemas.openxmlformats.org/officeDocument/2006/relationships/image" Target="../media/image35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11" Type="http://schemas.microsoft.com/office/2007/relationships/hdphoto" Target="../media/hdphoto11.wdp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44.png"/><Relationship Id="rId7" Type="http://schemas.openxmlformats.org/officeDocument/2006/relationships/image" Target="../media/image38.jpeg"/><Relationship Id="rId12" Type="http://schemas.openxmlformats.org/officeDocument/2006/relationships/image" Target="../media/image35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11" Type="http://schemas.openxmlformats.org/officeDocument/2006/relationships/image" Target="../media/image42.jpeg"/><Relationship Id="rId5" Type="http://schemas.openxmlformats.org/officeDocument/2006/relationships/image" Target="../media/image37.png"/><Relationship Id="rId10" Type="http://schemas.openxmlformats.org/officeDocument/2006/relationships/image" Target="../media/image41.jpeg"/><Relationship Id="rId4" Type="http://schemas.microsoft.com/office/2007/relationships/hdphoto" Target="../media/hdphoto11.wdp"/><Relationship Id="rId9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42" Type="http://schemas.openxmlformats.org/officeDocument/2006/relationships/image" Target="../media/image41.svg"/><Relationship Id="rId68" Type="http://schemas.openxmlformats.org/officeDocument/2006/relationships/image" Target="../media/image53.png"/><Relationship Id="rId50" Type="http://schemas.openxmlformats.org/officeDocument/2006/relationships/image" Target="../media/image49.svg"/><Relationship Id="rId76" Type="http://schemas.openxmlformats.org/officeDocument/2006/relationships/image" Target="../media/image59.png"/><Relationship Id="rId84" Type="http://schemas.openxmlformats.org/officeDocument/2006/relationships/image" Target="../media/image64.jpeg"/><Relationship Id="rId55" Type="http://schemas.openxmlformats.org/officeDocument/2006/relationships/image" Target="../media/image53.svg"/><Relationship Id="rId89" Type="http://schemas.openxmlformats.org/officeDocument/2006/relationships/image" Target="../media/image68.png"/><Relationship Id="rId97" Type="http://schemas.openxmlformats.org/officeDocument/2006/relationships/image" Target="../media/image70.jpeg"/><Relationship Id="rId104" Type="http://schemas.openxmlformats.org/officeDocument/2006/relationships/image" Target="../media/image47.jpeg"/><Relationship Id="rId71" Type="http://schemas.openxmlformats.org/officeDocument/2006/relationships/image" Target="../media/image55.png"/><Relationship Id="rId92" Type="http://schemas.openxmlformats.org/officeDocument/2006/relationships/image" Target="../media/image44.png"/><Relationship Id="rId2" Type="http://schemas.openxmlformats.org/officeDocument/2006/relationships/image" Target="../media/image48.png"/><Relationship Id="rId32" Type="http://schemas.openxmlformats.org/officeDocument/2006/relationships/image" Target="../media/image31.svg"/><Relationship Id="rId58" Type="http://schemas.openxmlformats.org/officeDocument/2006/relationships/image" Target="../media/image55.svg"/><Relationship Id="rId74" Type="http://schemas.openxmlformats.org/officeDocument/2006/relationships/image" Target="../media/image58.png"/><Relationship Id="rId79" Type="http://schemas.openxmlformats.org/officeDocument/2006/relationships/image" Target="../media/image62.png"/><Relationship Id="rId87" Type="http://schemas.openxmlformats.org/officeDocument/2006/relationships/image" Target="../media/image66.jpeg"/><Relationship Id="rId102" Type="http://schemas.openxmlformats.org/officeDocument/2006/relationships/image" Target="../media/image45.jpeg"/><Relationship Id="rId5" Type="http://schemas.openxmlformats.org/officeDocument/2006/relationships/image" Target="../media/image50.jpeg"/><Relationship Id="rId82" Type="http://schemas.openxmlformats.org/officeDocument/2006/relationships/image" Target="../media/image63.png"/><Relationship Id="rId90" Type="http://schemas.microsoft.com/office/2007/relationships/hdphoto" Target="../media/hdphoto18.wdp"/><Relationship Id="rId95" Type="http://schemas.microsoft.com/office/2007/relationships/hdphoto" Target="../media/hdphoto10.wdp"/><Relationship Id="rId4" Type="http://schemas.openxmlformats.org/officeDocument/2006/relationships/image" Target="../media/image49.jpeg"/><Relationship Id="rId43" Type="http://schemas.openxmlformats.org/officeDocument/2006/relationships/image" Target="../media/image52.png"/><Relationship Id="rId69" Type="http://schemas.microsoft.com/office/2007/relationships/hdphoto" Target="../media/hdphoto13.wdp"/><Relationship Id="rId77" Type="http://schemas.openxmlformats.org/officeDocument/2006/relationships/image" Target="../media/image60.png"/><Relationship Id="rId48" Type="http://schemas.openxmlformats.org/officeDocument/2006/relationships/image" Target="../media/image47.svg"/><Relationship Id="rId64" Type="http://schemas.openxmlformats.org/officeDocument/2006/relationships/image" Target="../media/image61.svg"/><Relationship Id="rId100" Type="http://schemas.openxmlformats.org/officeDocument/2006/relationships/image" Target="../media/image73.jpeg"/><Relationship Id="rId72" Type="http://schemas.openxmlformats.org/officeDocument/2006/relationships/image" Target="../media/image56.png"/><Relationship Id="rId80" Type="http://schemas.microsoft.com/office/2007/relationships/hdphoto" Target="../media/hdphoto15.wdp"/><Relationship Id="rId85" Type="http://schemas.openxmlformats.org/officeDocument/2006/relationships/image" Target="../media/image65.png"/><Relationship Id="rId93" Type="http://schemas.microsoft.com/office/2007/relationships/hdphoto" Target="../media/hdphoto11.wdp"/><Relationship Id="rId98" Type="http://schemas.openxmlformats.org/officeDocument/2006/relationships/image" Target="../media/image71.jpeg"/><Relationship Id="rId3" Type="http://schemas.microsoft.com/office/2007/relationships/hdphoto" Target="../media/hdphoto12.wdp"/><Relationship Id="rId67" Type="http://schemas.openxmlformats.org/officeDocument/2006/relationships/image" Target="../media/image63.svg"/><Relationship Id="rId103" Type="http://schemas.openxmlformats.org/officeDocument/2006/relationships/image" Target="../media/image46.jpeg"/><Relationship Id="rId70" Type="http://schemas.openxmlformats.org/officeDocument/2006/relationships/image" Target="../media/image54.png"/><Relationship Id="rId62" Type="http://schemas.openxmlformats.org/officeDocument/2006/relationships/image" Target="../media/image59.svg"/><Relationship Id="rId75" Type="http://schemas.microsoft.com/office/2007/relationships/hdphoto" Target="../media/hdphoto14.wdp"/><Relationship Id="rId20" Type="http://schemas.openxmlformats.org/officeDocument/2006/relationships/image" Target="../media/image19.svg"/><Relationship Id="rId83" Type="http://schemas.microsoft.com/office/2007/relationships/hdphoto" Target="../media/hdphoto16.wdp"/><Relationship Id="rId88" Type="http://schemas.openxmlformats.org/officeDocument/2006/relationships/image" Target="../media/image67.jpeg"/><Relationship Id="rId91" Type="http://schemas.openxmlformats.org/officeDocument/2006/relationships/image" Target="../media/image43.jpeg"/><Relationship Id="rId96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28" Type="http://schemas.openxmlformats.org/officeDocument/2006/relationships/image" Target="../media/image27.svg"/><Relationship Id="rId60" Type="http://schemas.openxmlformats.org/officeDocument/2006/relationships/image" Target="../media/image57.svg"/><Relationship Id="rId73" Type="http://schemas.openxmlformats.org/officeDocument/2006/relationships/image" Target="../media/image57.png"/><Relationship Id="rId52" Type="http://schemas.openxmlformats.org/officeDocument/2006/relationships/image" Target="../media/image51.svg"/><Relationship Id="rId78" Type="http://schemas.openxmlformats.org/officeDocument/2006/relationships/image" Target="../media/image61.png"/><Relationship Id="rId81" Type="http://schemas.openxmlformats.org/officeDocument/2006/relationships/image" Target="../media/image65.svg"/><Relationship Id="rId86" Type="http://schemas.microsoft.com/office/2007/relationships/hdphoto" Target="../media/hdphoto17.wdp"/><Relationship Id="rId94" Type="http://schemas.openxmlformats.org/officeDocument/2006/relationships/image" Target="../media/image37.png"/><Relationship Id="rId99" Type="http://schemas.openxmlformats.org/officeDocument/2006/relationships/image" Target="../media/image72.jpeg"/><Relationship Id="rId101" Type="http://schemas.openxmlformats.org/officeDocument/2006/relationships/image" Target="../media/image7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1" Type="http://schemas.openxmlformats.org/officeDocument/2006/relationships/image" Target="../media/image61.png"/><Relationship Id="rId63" Type="http://schemas.openxmlformats.org/officeDocument/2006/relationships/image" Target="../media/image79.png"/><Relationship Id="rId42" Type="http://schemas.openxmlformats.org/officeDocument/2006/relationships/image" Target="../media/image41.svg"/><Relationship Id="rId68" Type="http://schemas.openxmlformats.org/officeDocument/2006/relationships/image" Target="../media/image80.png"/><Relationship Id="rId84" Type="http://schemas.openxmlformats.org/officeDocument/2006/relationships/image" Target="../media/image88.png"/><Relationship Id="rId89" Type="http://schemas.openxmlformats.org/officeDocument/2006/relationships/image" Target="../media/image14.emf"/><Relationship Id="rId7" Type="http://schemas.openxmlformats.org/officeDocument/2006/relationships/image" Target="../media/image26.png"/><Relationship Id="rId71" Type="http://schemas.openxmlformats.org/officeDocument/2006/relationships/image" Target="../media/image69.svg"/><Relationship Id="rId92" Type="http://schemas.openxmlformats.org/officeDocument/2006/relationships/image" Target="../media/image90.svg"/><Relationship Id="rId2" Type="http://schemas.openxmlformats.org/officeDocument/2006/relationships/image" Target="../media/image23.png"/><Relationship Id="rId16" Type="http://schemas.microsoft.com/office/2007/relationships/hdphoto" Target="../media/hdphoto7.wdp"/><Relationship Id="rId11" Type="http://schemas.openxmlformats.org/officeDocument/2006/relationships/image" Target="../media/image28.png"/><Relationship Id="rId53" Type="http://schemas.openxmlformats.org/officeDocument/2006/relationships/image" Target="../media/image60.png"/><Relationship Id="rId32" Type="http://schemas.openxmlformats.org/officeDocument/2006/relationships/image" Target="../media/image31.svg"/><Relationship Id="rId58" Type="http://schemas.openxmlformats.org/officeDocument/2006/relationships/image" Target="../media/image55.svg"/><Relationship Id="rId66" Type="http://schemas.openxmlformats.org/officeDocument/2006/relationships/image" Target="../media/image52.png"/><Relationship Id="rId74" Type="http://schemas.openxmlformats.org/officeDocument/2006/relationships/image" Target="../media/image20.emf"/><Relationship Id="rId79" Type="http://schemas.openxmlformats.org/officeDocument/2006/relationships/image" Target="../media/image73.svg"/><Relationship Id="rId87" Type="http://schemas.openxmlformats.org/officeDocument/2006/relationships/image" Target="../media/image85.svg"/><Relationship Id="rId5" Type="http://schemas.microsoft.com/office/2007/relationships/hdphoto" Target="../media/hdphoto2.wdp"/><Relationship Id="rId61" Type="http://schemas.openxmlformats.org/officeDocument/2006/relationships/image" Target="../media/image57.png"/><Relationship Id="rId82" Type="http://schemas.openxmlformats.org/officeDocument/2006/relationships/image" Target="../media/image87.png"/><Relationship Id="rId90" Type="http://schemas.openxmlformats.org/officeDocument/2006/relationships/image" Target="../media/image15.emf"/><Relationship Id="rId19" Type="http://schemas.openxmlformats.org/officeDocument/2006/relationships/image" Target="../media/image59.png"/><Relationship Id="rId14" Type="http://schemas.microsoft.com/office/2007/relationships/hdphoto" Target="../media/hdphoto6.wdp"/><Relationship Id="rId48" Type="http://schemas.openxmlformats.org/officeDocument/2006/relationships/image" Target="../media/image47.svg"/><Relationship Id="rId56" Type="http://schemas.openxmlformats.org/officeDocument/2006/relationships/image" Target="../media/image54.png"/><Relationship Id="rId64" Type="http://schemas.openxmlformats.org/officeDocument/2006/relationships/image" Target="../media/image61.svg"/><Relationship Id="rId69" Type="http://schemas.openxmlformats.org/officeDocument/2006/relationships/image" Target="../media/image65.svg"/><Relationship Id="rId77" Type="http://schemas.openxmlformats.org/officeDocument/2006/relationships/image" Target="../media/image71.svg"/><Relationship Id="rId8" Type="http://schemas.microsoft.com/office/2007/relationships/hdphoto" Target="../media/hdphoto3.wdp"/><Relationship Id="rId51" Type="http://schemas.openxmlformats.org/officeDocument/2006/relationships/image" Target="../media/image77.png"/><Relationship Id="rId72" Type="http://schemas.openxmlformats.org/officeDocument/2006/relationships/image" Target="../media/image82.png"/><Relationship Id="rId80" Type="http://schemas.openxmlformats.org/officeDocument/2006/relationships/image" Target="../media/image86.png"/><Relationship Id="rId85" Type="http://schemas.openxmlformats.org/officeDocument/2006/relationships/image" Target="../media/image83.svg"/><Relationship Id="rId93" Type="http://schemas.openxmlformats.org/officeDocument/2006/relationships/image" Target="../media/image91.png"/><Relationship Id="rId3" Type="http://schemas.microsoft.com/office/2007/relationships/hdphoto" Target="../media/hdphoto1.wdp"/><Relationship Id="rId12" Type="http://schemas.microsoft.com/office/2007/relationships/hdphoto" Target="../media/hdphoto5.wdp"/><Relationship Id="rId17" Type="http://schemas.openxmlformats.org/officeDocument/2006/relationships/image" Target="../media/image31.png"/><Relationship Id="rId59" Type="http://schemas.openxmlformats.org/officeDocument/2006/relationships/image" Target="../media/image56.png"/><Relationship Id="rId67" Type="http://schemas.openxmlformats.org/officeDocument/2006/relationships/image" Target="../media/image63.svg"/><Relationship Id="rId20" Type="http://schemas.openxmlformats.org/officeDocument/2006/relationships/image" Target="../media/image19.svg"/><Relationship Id="rId54" Type="http://schemas.openxmlformats.org/officeDocument/2006/relationships/image" Target="../media/image78.png"/><Relationship Id="rId62" Type="http://schemas.openxmlformats.org/officeDocument/2006/relationships/image" Target="../media/image59.svg"/><Relationship Id="rId70" Type="http://schemas.openxmlformats.org/officeDocument/2006/relationships/image" Target="../media/image81.png"/><Relationship Id="rId75" Type="http://schemas.openxmlformats.org/officeDocument/2006/relationships/image" Target="../media/image21.emf"/><Relationship Id="rId83" Type="http://schemas.openxmlformats.org/officeDocument/2006/relationships/image" Target="../media/image77.svg"/><Relationship Id="rId88" Type="http://schemas.openxmlformats.org/officeDocument/2006/relationships/image" Target="../media/image13.PNG"/><Relationship Id="rId91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15" Type="http://schemas.openxmlformats.org/officeDocument/2006/relationships/image" Target="../media/image30.png"/><Relationship Id="rId49" Type="http://schemas.openxmlformats.org/officeDocument/2006/relationships/image" Target="../media/image76.png"/><Relationship Id="rId28" Type="http://schemas.openxmlformats.org/officeDocument/2006/relationships/image" Target="../media/image27.svg"/><Relationship Id="rId57" Type="http://schemas.openxmlformats.org/officeDocument/2006/relationships/image" Target="../media/image55.png"/><Relationship Id="rId10" Type="http://schemas.microsoft.com/office/2007/relationships/hdphoto" Target="../media/hdphoto4.wdp"/><Relationship Id="rId52" Type="http://schemas.openxmlformats.org/officeDocument/2006/relationships/image" Target="../media/image51.svg"/><Relationship Id="rId60" Type="http://schemas.openxmlformats.org/officeDocument/2006/relationships/image" Target="../media/image57.svg"/><Relationship Id="rId65" Type="http://schemas.openxmlformats.org/officeDocument/2006/relationships/image" Target="../media/image51.png"/><Relationship Id="rId73" Type="http://schemas.openxmlformats.org/officeDocument/2006/relationships/image" Target="../media/image83.png"/><Relationship Id="rId78" Type="http://schemas.openxmlformats.org/officeDocument/2006/relationships/image" Target="../media/image85.png"/><Relationship Id="rId81" Type="http://schemas.openxmlformats.org/officeDocument/2006/relationships/image" Target="../media/image75.svg"/><Relationship Id="rId86" Type="http://schemas.openxmlformats.org/officeDocument/2006/relationships/image" Target="../media/image89.png"/><Relationship Id="rId94" Type="http://schemas.openxmlformats.org/officeDocument/2006/relationships/image" Target="../media/image92.sv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3" Type="http://schemas.openxmlformats.org/officeDocument/2006/relationships/image" Target="../media/image29.png"/><Relationship Id="rId18" Type="http://schemas.microsoft.com/office/2007/relationships/hdphoto" Target="../media/hdphoto8.wdp"/><Relationship Id="rId50" Type="http://schemas.openxmlformats.org/officeDocument/2006/relationships/image" Target="../media/image49.svg"/><Relationship Id="rId55" Type="http://schemas.openxmlformats.org/officeDocument/2006/relationships/image" Target="../media/image53.svg"/><Relationship Id="rId76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09" Type="http://schemas.openxmlformats.org/officeDocument/2006/relationships/image" Target="../media/image117.jpeg"/><Relationship Id="rId117" Type="http://schemas.openxmlformats.org/officeDocument/2006/relationships/image" Target="../media/image125.emf"/><Relationship Id="rId68" Type="http://schemas.openxmlformats.org/officeDocument/2006/relationships/image" Target="../media/image97.jpeg"/><Relationship Id="rId76" Type="http://schemas.openxmlformats.org/officeDocument/2006/relationships/image" Target="../media/image103.jpeg"/><Relationship Id="rId84" Type="http://schemas.openxmlformats.org/officeDocument/2006/relationships/image" Target="../media/image61.png"/><Relationship Id="rId104" Type="http://schemas.openxmlformats.org/officeDocument/2006/relationships/image" Target="../media/image112.png"/><Relationship Id="rId112" Type="http://schemas.openxmlformats.org/officeDocument/2006/relationships/image" Target="../media/image120.emf"/><Relationship Id="rId120" Type="http://schemas.openxmlformats.org/officeDocument/2006/relationships/image" Target="../media/image128.jpeg"/><Relationship Id="rId71" Type="http://schemas.openxmlformats.org/officeDocument/2006/relationships/chart" Target="../charts/chart1.xml"/><Relationship Id="rId2" Type="http://schemas.openxmlformats.org/officeDocument/2006/relationships/image" Target="../media/image92.JPG"/><Relationship Id="rId107" Type="http://schemas.openxmlformats.org/officeDocument/2006/relationships/image" Target="../media/image115.jpeg"/><Relationship Id="rId66" Type="http://schemas.openxmlformats.org/officeDocument/2006/relationships/image" Target="../media/image650.svg"/><Relationship Id="rId74" Type="http://schemas.openxmlformats.org/officeDocument/2006/relationships/image" Target="../media/image101.png"/><Relationship Id="rId79" Type="http://schemas.openxmlformats.org/officeDocument/2006/relationships/image" Target="../media/image106.png"/><Relationship Id="rId102" Type="http://schemas.openxmlformats.org/officeDocument/2006/relationships/image" Target="../media/image6100.svg"/><Relationship Id="rId110" Type="http://schemas.openxmlformats.org/officeDocument/2006/relationships/image" Target="../media/image118.jpeg"/><Relationship Id="rId115" Type="http://schemas.openxmlformats.org/officeDocument/2006/relationships/image" Target="../media/image123.jpeg"/><Relationship Id="rId5" Type="http://schemas.openxmlformats.org/officeDocument/2006/relationships/image" Target="../media/image95.png"/><Relationship Id="rId82" Type="http://schemas.openxmlformats.org/officeDocument/2006/relationships/image" Target="../media/image109.png"/><Relationship Id="rId106" Type="http://schemas.openxmlformats.org/officeDocument/2006/relationships/image" Target="../media/image114.png"/><Relationship Id="rId114" Type="http://schemas.openxmlformats.org/officeDocument/2006/relationships/image" Target="../media/image122.jpg"/><Relationship Id="rId119" Type="http://schemas.openxmlformats.org/officeDocument/2006/relationships/image" Target="../media/image127.jpeg"/><Relationship Id="rId73" Type="http://schemas.openxmlformats.org/officeDocument/2006/relationships/image" Target="../media/image100.jpeg"/><Relationship Id="rId78" Type="http://schemas.openxmlformats.org/officeDocument/2006/relationships/image" Target="../media/image105.png"/><Relationship Id="rId52" Type="http://schemas.openxmlformats.org/officeDocument/2006/relationships/image" Target="../media/image510.svg"/><Relationship Id="rId81" Type="http://schemas.openxmlformats.org/officeDocument/2006/relationships/image" Target="../media/image108.png"/><Relationship Id="rId122" Type="http://schemas.openxmlformats.org/officeDocument/2006/relationships/image" Target="../media/image130.emf"/><Relationship Id="rId4" Type="http://schemas.openxmlformats.org/officeDocument/2006/relationships/image" Target="../media/image94.png"/><Relationship Id="rId69" Type="http://schemas.openxmlformats.org/officeDocument/2006/relationships/image" Target="../media/image98.jpeg"/><Relationship Id="rId77" Type="http://schemas.openxmlformats.org/officeDocument/2006/relationships/image" Target="../media/image104.png"/><Relationship Id="rId48" Type="http://schemas.openxmlformats.org/officeDocument/2006/relationships/image" Target="../media/image471.svg"/><Relationship Id="rId105" Type="http://schemas.openxmlformats.org/officeDocument/2006/relationships/image" Target="../media/image113.png"/><Relationship Id="rId113" Type="http://schemas.openxmlformats.org/officeDocument/2006/relationships/image" Target="../media/image121.emf"/><Relationship Id="rId118" Type="http://schemas.openxmlformats.org/officeDocument/2006/relationships/image" Target="../media/image126.jpeg"/><Relationship Id="rId72" Type="http://schemas.openxmlformats.org/officeDocument/2006/relationships/image" Target="../media/image780.png"/><Relationship Id="rId80" Type="http://schemas.openxmlformats.org/officeDocument/2006/relationships/image" Target="../media/image107.png"/><Relationship Id="rId85" Type="http://schemas.openxmlformats.org/officeDocument/2006/relationships/image" Target="../media/image79.png"/><Relationship Id="rId121" Type="http://schemas.openxmlformats.org/officeDocument/2006/relationships/image" Target="../media/image129.png"/><Relationship Id="rId3" Type="http://schemas.openxmlformats.org/officeDocument/2006/relationships/image" Target="../media/image93.png"/><Relationship Id="rId67" Type="http://schemas.openxmlformats.org/officeDocument/2006/relationships/image" Target="../media/image96.JPG"/><Relationship Id="rId103" Type="http://schemas.openxmlformats.org/officeDocument/2006/relationships/image" Target="../media/image111.png"/><Relationship Id="rId108" Type="http://schemas.openxmlformats.org/officeDocument/2006/relationships/image" Target="../media/image116.emf"/><Relationship Id="rId116" Type="http://schemas.openxmlformats.org/officeDocument/2006/relationships/image" Target="../media/image124.jpeg"/><Relationship Id="rId70" Type="http://schemas.openxmlformats.org/officeDocument/2006/relationships/image" Target="../media/image99.jpeg"/><Relationship Id="rId62" Type="http://schemas.openxmlformats.org/officeDocument/2006/relationships/image" Target="../media/image611.svg"/><Relationship Id="rId75" Type="http://schemas.openxmlformats.org/officeDocument/2006/relationships/image" Target="../media/image102.png"/><Relationship Id="rId83" Type="http://schemas.openxmlformats.org/officeDocument/2006/relationships/image" Target="../media/image110.png"/><Relationship Id="rId111" Type="http://schemas.openxmlformats.org/officeDocument/2006/relationships/image" Target="../media/image11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80" Type="http://schemas.openxmlformats.org/officeDocument/2006/relationships/image" Target="../media/image12.png"/><Relationship Id="rId85" Type="http://schemas.openxmlformats.org/officeDocument/2006/relationships/image" Target="../media/image17.png"/><Relationship Id="rId76" Type="http://schemas.openxmlformats.org/officeDocument/2006/relationships/image" Target="../media/image8.png"/><Relationship Id="rId84" Type="http://schemas.openxmlformats.org/officeDocument/2006/relationships/image" Target="../media/image16.png"/><Relationship Id="rId89" Type="http://schemas.openxmlformats.org/officeDocument/2006/relationships/image" Target="../media/image20.emf"/><Relationship Id="rId12" Type="http://schemas.openxmlformats.org/officeDocument/2006/relationships/image" Target="NULL"/><Relationship Id="rId2" Type="http://schemas.openxmlformats.org/officeDocument/2006/relationships/image" Target="../media/image7.png"/><Relationship Id="rId75" Type="http://schemas.openxmlformats.org/officeDocument/2006/relationships/image" Target="NULL"/><Relationship Id="rId83" Type="http://schemas.openxmlformats.org/officeDocument/2006/relationships/image" Target="../media/image15.emf"/><Relationship Id="rId88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79" Type="http://schemas.openxmlformats.org/officeDocument/2006/relationships/image" Target="../media/image11.png"/><Relationship Id="rId87" Type="http://schemas.openxmlformats.org/officeDocument/2006/relationships/image" Target="../media/image18.png"/><Relationship Id="rId82" Type="http://schemas.openxmlformats.org/officeDocument/2006/relationships/image" Target="../media/image14.emf"/><Relationship Id="rId90" Type="http://schemas.openxmlformats.org/officeDocument/2006/relationships/image" Target="../media/image21.emf"/><Relationship Id="rId78" Type="http://schemas.openxmlformats.org/officeDocument/2006/relationships/image" Target="../media/image10.png"/><Relationship Id="rId10" Type="http://schemas.openxmlformats.org/officeDocument/2006/relationships/image" Target="NULL"/><Relationship Id="rId81" Type="http://schemas.openxmlformats.org/officeDocument/2006/relationships/image" Target="../media/image13.PNG"/><Relationship Id="rId19" Type="http://schemas.openxmlformats.org/officeDocument/2006/relationships/image" Target="NULL"/><Relationship Id="rId86" Type="http://schemas.openxmlformats.org/officeDocument/2006/relationships/image" Target="NULL"/><Relationship Id="rId77" Type="http://schemas.openxmlformats.org/officeDocument/2006/relationships/image" Target="../media/image9.png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12" Type="http://schemas.microsoft.com/office/2007/relationships/hdphoto" Target="../media/hdphoto5.wdp"/><Relationship Id="rId17" Type="http://schemas.openxmlformats.org/officeDocument/2006/relationships/image" Target="../media/image31.png"/><Relationship Id="rId2" Type="http://schemas.openxmlformats.org/officeDocument/2006/relationships/image" Target="../media/image23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11" Type="http://schemas.openxmlformats.org/officeDocument/2006/relationships/image" Target="../media/image28.png"/><Relationship Id="rId5" Type="http://schemas.microsoft.com/office/2007/relationships/hdphoto" Target="../media/hdphoto2.wdp"/><Relationship Id="rId15" Type="http://schemas.openxmlformats.org/officeDocument/2006/relationships/image" Target="../media/image30.png"/><Relationship Id="rId10" Type="http://schemas.microsoft.com/office/2007/relationships/hdphoto" Target="../media/hdphoto4.wdp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9254" y="-965150"/>
            <a:ext cx="18013680" cy="33033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4066" y="-294968"/>
            <a:ext cx="1060704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859833" y="2827787"/>
            <a:ext cx="8535506" cy="3601143"/>
            <a:chOff x="1859833" y="2827787"/>
            <a:chExt cx="8535506" cy="36011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83" r="16651"/>
            <a:stretch/>
          </p:blipFill>
          <p:spPr>
            <a:xfrm>
              <a:off x="1859833" y="2827787"/>
              <a:ext cx="8535506" cy="360114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903375" y="5755752"/>
              <a:ext cx="3283667" cy="4934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 err="1" smtClean="0"/>
                <a:t>Biochar</a:t>
              </a:r>
              <a:endParaRPr lang="en-US" sz="4400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86615" y="5755752"/>
              <a:ext cx="2387600" cy="4934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/>
                <a:t>G</a:t>
              </a:r>
              <a:r>
                <a:rPr lang="en-US" sz="4400" b="1" dirty="0" smtClean="0"/>
                <a:t>as</a:t>
              </a:r>
              <a:endParaRPr lang="en-US" sz="4400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88302" y="5755752"/>
              <a:ext cx="2381637" cy="4934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 smtClean="0"/>
                <a:t>Bio-oil</a:t>
              </a:r>
              <a:endParaRPr 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6831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231881" y="311635"/>
            <a:ext cx="6148861" cy="6405211"/>
            <a:chOff x="241042" y="502154"/>
            <a:chExt cx="5815044" cy="605747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6" r="24174"/>
            <a:stretch/>
          </p:blipFill>
          <p:spPr>
            <a:xfrm>
              <a:off x="241042" y="502154"/>
              <a:ext cx="5815044" cy="605747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70" t="10001" r="39445" b="16874"/>
            <a:stretch/>
          </p:blipFill>
          <p:spPr>
            <a:xfrm>
              <a:off x="2512786" y="689774"/>
              <a:ext cx="1828800" cy="5869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7914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42304" y="590823"/>
            <a:ext cx="3615446" cy="4000227"/>
            <a:chOff x="3947404" y="514623"/>
            <a:chExt cx="5283682" cy="55749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7271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7404" y="514623"/>
              <a:ext cx="5283682" cy="557498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" name="Rectangle 2"/>
            <p:cNvSpPr/>
            <p:nvPr/>
          </p:nvSpPr>
          <p:spPr>
            <a:xfrm>
              <a:off x="4971561" y="4505824"/>
              <a:ext cx="3869765" cy="772088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36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Electrolyzer</a:t>
              </a:r>
              <a:endPara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121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wall, table&#10;&#10;Description generated with very high confidence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1269" y="1562462"/>
            <a:ext cx="2134652" cy="4119881"/>
          </a:xfrm>
          <a:prstGeom prst="rect">
            <a:avLst/>
          </a:prstGeom>
        </p:spPr>
      </p:pic>
      <p:pic>
        <p:nvPicPr>
          <p:cNvPr id="7" name="Picture 6" descr="A circuit board&#10;&#10;Description generated with very high confidence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30" y="8135629"/>
            <a:ext cx="6476649" cy="2621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104" y="-1994155"/>
            <a:ext cx="1855761" cy="2621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32" y="7911965"/>
            <a:ext cx="2061739" cy="4119881"/>
          </a:xfrm>
          <a:prstGeom prst="rect">
            <a:avLst/>
          </a:prstGeom>
        </p:spPr>
      </p:pic>
      <p:pic>
        <p:nvPicPr>
          <p:cNvPr id="10" name="Picture 9" descr="A picture containing indoor&#10;&#10;Description generated with high confidence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779" y="912127"/>
            <a:ext cx="1665819" cy="4119881"/>
          </a:xfrm>
          <a:prstGeom prst="rect">
            <a:avLst/>
          </a:prstGeom>
        </p:spPr>
      </p:pic>
      <p:pic>
        <p:nvPicPr>
          <p:cNvPr id="11" name="Picture 10" descr="A picture containing indoor, floor, sitting, wall&#10;&#10;Description generated with very high confidence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104" y="6103628"/>
            <a:ext cx="1976424" cy="262174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33369"/>
            <a:ext cx="9289143" cy="7354403"/>
            <a:chOff x="0" y="33369"/>
            <a:chExt cx="9289143" cy="7354403"/>
          </a:xfrm>
        </p:grpSpPr>
        <p:pic>
          <p:nvPicPr>
            <p:cNvPr id="3" name="Picture 2" descr="A bottle of wine on a table&#10;&#10;Description generated with high confidence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13" r="3404"/>
            <a:stretch/>
          </p:blipFill>
          <p:spPr>
            <a:xfrm>
              <a:off x="8219136" y="33369"/>
              <a:ext cx="1047318" cy="3373110"/>
            </a:xfrm>
            <a:prstGeom prst="rect">
              <a:avLst/>
            </a:prstGeom>
          </p:spPr>
        </p:pic>
        <p:pic>
          <p:nvPicPr>
            <p:cNvPr id="4" name="Picture 3" descr="A desk with a computer&#10;&#10;Description generated with high confidence">
              <a:extLst/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15000"/>
                      </a14:imgEffect>
                      <a14:imgEffect>
                        <a14:colorTemperature colorTemp="6480"/>
                      </a14:imgEffect>
                      <a14:imgEffect>
                        <a14:saturation sat="87000"/>
                      </a14:imgEffect>
                      <a14:imgEffect>
                        <a14:brightnessContrast bright="19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996" y="52130"/>
              <a:ext cx="7649029" cy="670869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70" t="10001" r="39445" b="16874"/>
            <a:stretch/>
          </p:blipFill>
          <p:spPr>
            <a:xfrm>
              <a:off x="8211256" y="3371254"/>
              <a:ext cx="1077887" cy="337081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6839794"/>
              <a:ext cx="9289143" cy="547978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Designed </a:t>
              </a:r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and built in-house </a:t>
              </a:r>
              <a:r>
                <a:rPr lang="en-US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 </a:t>
              </a:r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entrained flow catalytic fast </a:t>
              </a:r>
              <a:r>
                <a:rPr lang="en-US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pyrolysis</a:t>
              </a:r>
              <a:endParaRPr 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53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" y="400050"/>
            <a:ext cx="10494465" cy="4781551"/>
            <a:chOff x="-1" y="400050"/>
            <a:chExt cx="10494465" cy="4781551"/>
          </a:xfrm>
        </p:grpSpPr>
        <p:pic>
          <p:nvPicPr>
            <p:cNvPr id="7" name="Picture 6" descr="A circuit board&#10;&#10;Description generated with very high confidence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400050"/>
              <a:ext cx="10494465" cy="424815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1" y="4318000"/>
              <a:ext cx="10494463" cy="863601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4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PLC </a:t>
              </a:r>
              <a:r>
                <a:rPr lang="en-US" sz="4400" b="1" dirty="0">
                  <a:latin typeface="Arial" panose="020B0604020202020204" pitchFamily="34" charset="0"/>
                  <a:cs typeface="Arial" panose="020B0604020202020204" pitchFamily="34" charset="0"/>
                </a:rPr>
                <a:t>for </a:t>
              </a:r>
              <a:r>
                <a:rPr lang="en-US" sz="4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controlling pyrolysis </a:t>
              </a:r>
              <a:r>
                <a:rPr lang="en-US" sz="4400" b="1" dirty="0">
                  <a:latin typeface="Arial" panose="020B0604020202020204" pitchFamily="34" charset="0"/>
                  <a:cs typeface="Arial" panose="020B0604020202020204" pitchFamily="34" charset="0"/>
                </a:rPr>
                <a:t>reactor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28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6878375" cy="6419850"/>
            <a:chOff x="0" y="0"/>
            <a:chExt cx="6878375" cy="6419850"/>
          </a:xfrm>
        </p:grpSpPr>
        <p:pic>
          <p:nvPicPr>
            <p:cNvPr id="10" name="Picture 9" descr="A picture containing indoor&#10;&#10;Description generated with high confidence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594" y="0"/>
              <a:ext cx="2595781" cy="6419850"/>
            </a:xfrm>
            <a:prstGeom prst="rect">
              <a:avLst/>
            </a:prstGeom>
          </p:spPr>
        </p:pic>
        <p:pic>
          <p:nvPicPr>
            <p:cNvPr id="11" name="Picture 10" descr="A picture containing indoor, floor, sitting, wall&#10;&#10;Description generated with very high confidence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962399" cy="5256154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5509584"/>
              <a:ext cx="3962399" cy="910266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Chiller and portable fume hood</a:t>
              </a:r>
              <a:endParaRPr 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199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14625" y="260956"/>
            <a:ext cx="6870484" cy="5120640"/>
            <a:chOff x="514625" y="260956"/>
            <a:chExt cx="5268187" cy="399743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6" r="27632" b="5702"/>
            <a:stretch/>
          </p:blipFill>
          <p:spPr>
            <a:xfrm>
              <a:off x="525946" y="272543"/>
              <a:ext cx="2194560" cy="264330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11" r="3290" b="27222"/>
            <a:stretch/>
          </p:blipFill>
          <p:spPr>
            <a:xfrm rot="5400000">
              <a:off x="3247463" y="1723036"/>
              <a:ext cx="3997430" cy="107326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389145" y="702916"/>
              <a:ext cx="2651760" cy="176784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14625" y="2939785"/>
              <a:ext cx="4084320" cy="1318601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 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Industrial </a:t>
              </a:r>
              <a:r>
                <a:rPr lang="en-US" sz="2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Sonomechanics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LSP 500 with full-wave barbell horn (FBH) and continuous flow-through configuration for upgrading untreated bio-oil samples via ultrasonic cavitation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4830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14608"/>
            <a:ext cx="12192000" cy="7577318"/>
            <a:chOff x="0" y="14608"/>
            <a:chExt cx="12192000" cy="7577318"/>
          </a:xfrm>
        </p:grpSpPr>
        <p:pic>
          <p:nvPicPr>
            <p:cNvPr id="3" name="Picture 2" descr="A bottle of wine on a table&#10;&#10;Description generated with high confidence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13" r="3404"/>
            <a:stretch/>
          </p:blipFill>
          <p:spPr>
            <a:xfrm>
              <a:off x="11130130" y="14608"/>
              <a:ext cx="1047318" cy="3373110"/>
            </a:xfrm>
            <a:prstGeom prst="rect">
              <a:avLst/>
            </a:prstGeom>
          </p:spPr>
        </p:pic>
        <p:pic>
          <p:nvPicPr>
            <p:cNvPr id="4" name="Picture 3" descr="A desk with a computer&#10;&#10;Description generated with high confidence">
              <a:extLst/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5000"/>
                      </a14:imgEffect>
                      <a14:imgEffect>
                        <a14:colorTemperature colorTemp="6480"/>
                      </a14:imgEffect>
                      <a14:imgEffect>
                        <a14:saturation sat="87000"/>
                      </a14:imgEffect>
                      <a14:imgEffect>
                        <a14:brightnessContrast bright="19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19912"/>
              <a:ext cx="4697349" cy="4119881"/>
            </a:xfrm>
            <a:prstGeom prst="rect">
              <a:avLst/>
            </a:prstGeom>
          </p:spPr>
        </p:pic>
        <p:pic>
          <p:nvPicPr>
            <p:cNvPr id="6" name="Picture 5" descr="A picture containing indoor, wall, table&#10;&#10;Description generated with very high confidence"/>
            <p:cNvPicPr>
              <a:picLocks noChangeAspect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2000"/>
                      </a14:imgEffect>
                      <a14:imgEffect>
                        <a14:brightnessContrast brigh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129" y="2738119"/>
              <a:ext cx="2134652" cy="4119881"/>
            </a:xfrm>
            <a:prstGeom prst="rect">
              <a:avLst/>
            </a:prstGeom>
          </p:spPr>
        </p:pic>
        <p:pic>
          <p:nvPicPr>
            <p:cNvPr id="7" name="Picture 6" descr="A circuit board&#10;&#10;Description generated with very high confidence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606" y="22143"/>
              <a:ext cx="6476649" cy="262174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" y="23331"/>
              <a:ext cx="1855761" cy="262174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18" y="2730365"/>
              <a:ext cx="2061739" cy="4119881"/>
            </a:xfrm>
            <a:prstGeom prst="rect">
              <a:avLst/>
            </a:prstGeom>
          </p:spPr>
        </p:pic>
        <p:pic>
          <p:nvPicPr>
            <p:cNvPr id="10" name="Picture 9" descr="A picture containing indoor&#10;&#10;Description generated with high confidence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2192" y="2726413"/>
              <a:ext cx="1665819" cy="4119881"/>
            </a:xfrm>
            <a:prstGeom prst="rect">
              <a:avLst/>
            </a:prstGeom>
          </p:spPr>
        </p:pic>
        <p:pic>
          <p:nvPicPr>
            <p:cNvPr id="11" name="Picture 10" descr="A picture containing indoor, floor, sitting, wall&#10;&#10;Description generated with very high confidence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8149" y="22143"/>
              <a:ext cx="1976424" cy="26217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70" t="10001" r="39445" b="16874"/>
            <a:stretch/>
          </p:blipFill>
          <p:spPr>
            <a:xfrm>
              <a:off x="11114113" y="3485585"/>
              <a:ext cx="1077887" cy="337081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6839793"/>
              <a:ext cx="12177448" cy="752133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Designed </a:t>
              </a:r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and built in-house a modular entrained flow catalytic fast </a:t>
              </a:r>
              <a:r>
                <a:rPr lang="en-US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pyrolysis, including auto feed system, PLC components, and produced bio-oil and </a:t>
              </a:r>
              <a:r>
                <a:rPr lang="en-US" sz="22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biochar</a:t>
              </a:r>
              <a:r>
                <a:rPr lang="en-US" sz="2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samples</a:t>
              </a:r>
              <a:endParaRPr lang="en-US" sz="2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46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94760" y="690613"/>
            <a:ext cx="3511230" cy="1994896"/>
            <a:chOff x="2576223" y="1965961"/>
            <a:chExt cx="3511230" cy="19948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03" t="13292" r="28226" b="70184"/>
            <a:stretch/>
          </p:blipFill>
          <p:spPr>
            <a:xfrm>
              <a:off x="4837486" y="2853881"/>
              <a:ext cx="555081" cy="1171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912" y="2447204"/>
              <a:ext cx="582290" cy="43597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9"/>
            <a:stretch/>
          </p:blipFill>
          <p:spPr>
            <a:xfrm>
              <a:off x="2649616" y="3162784"/>
              <a:ext cx="644409" cy="39368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Oval 5"/>
            <p:cNvSpPr/>
            <p:nvPr/>
          </p:nvSpPr>
          <p:spPr>
            <a:xfrm>
              <a:off x="3421075" y="2281516"/>
              <a:ext cx="2016482" cy="126384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19105" y="3588683"/>
              <a:ext cx="505283" cy="313453"/>
              <a:chOff x="4119105" y="3630674"/>
              <a:chExt cx="454533" cy="271462"/>
            </a:xfrm>
          </p:grpSpPr>
          <p:pic>
            <p:nvPicPr>
              <p:cNvPr id="36" name="Graphic 68" descr="Computer">
                <a:extLst>
                  <a:ext uri="{FF2B5EF4-FFF2-40B4-BE49-F238E27FC236}">
                    <a16:creationId xmlns:a16="http://schemas.microsoft.com/office/drawing/2014/main" id="{201FBC9F-6FE3-4122-A794-A5C863952E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42"/>
                  </a:ext>
                </a:extLst>
              </a:blip>
              <a:srcRect t="16470" b="15672"/>
              <a:stretch/>
            </p:blipFill>
            <p:spPr>
              <a:xfrm>
                <a:off x="4119105" y="3630674"/>
                <a:ext cx="454533" cy="271462"/>
              </a:xfrm>
              <a:prstGeom prst="rect">
                <a:avLst/>
              </a:prstGeom>
            </p:spPr>
          </p:pic>
          <p:pic>
            <p:nvPicPr>
              <p:cNvPr id="37" name="Graphic 69" descr="Microscope">
                <a:extLst>
                  <a:ext uri="{FF2B5EF4-FFF2-40B4-BE49-F238E27FC236}">
                    <a16:creationId xmlns:a16="http://schemas.microsoft.com/office/drawing/2014/main" id="{7F6DF4A5-757B-4F2A-A80A-44C8D3B68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7"/>
                  </a:ext>
                </a:extLst>
              </a:blip>
              <a:stretch>
                <a:fillRect/>
              </a:stretch>
            </p:blipFill>
            <p:spPr>
              <a:xfrm>
                <a:off x="4204685" y="3684755"/>
                <a:ext cx="122044" cy="107415"/>
              </a:xfrm>
              <a:prstGeom prst="rect">
                <a:avLst/>
              </a:prstGeom>
            </p:spPr>
          </p:pic>
        </p:grpSp>
        <p:pic>
          <p:nvPicPr>
            <p:cNvPr id="8" name="Graphic 77" descr="Satellite">
              <a:extLst>
                <a:ext uri="{FF2B5EF4-FFF2-40B4-BE49-F238E27FC236}">
                  <a16:creationId xmlns:a16="http://schemas.microsoft.com/office/drawing/2014/main" id="{D5D493B8-9357-4543-B187-D28E02E16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BEBA8EAE-BF5A-486C-A8C5-ECC9F3942E4B}">
                  <a14:imgProps xmlns:a14="http://schemas.microsoft.com/office/drawing/2010/main">
                    <a14:imgLayer r:embed="rId69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4328839" y="2011327"/>
              <a:ext cx="240581" cy="242315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685154" y="3101669"/>
              <a:ext cx="395108" cy="382402"/>
              <a:chOff x="4685154" y="3101669"/>
              <a:chExt cx="395108" cy="382402"/>
            </a:xfrm>
          </p:grpSpPr>
          <p:pic>
            <p:nvPicPr>
              <p:cNvPr id="32" name="Graphic 70" descr="Teacher">
                <a:extLst>
                  <a:ext uri="{FF2B5EF4-FFF2-40B4-BE49-F238E27FC236}">
                    <a16:creationId xmlns:a16="http://schemas.microsoft.com/office/drawing/2014/main" id="{16DF07CE-A8C2-41B0-9BFF-2F1E1E080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685154" y="3101669"/>
                <a:ext cx="395108" cy="382402"/>
              </a:xfrm>
              <a:prstGeom prst="rect">
                <a:avLst/>
              </a:prstGeom>
            </p:spPr>
          </p:pic>
          <p:pic>
            <p:nvPicPr>
              <p:cNvPr id="33" name="Graphic 71" descr="Upward trend">
                <a:extLst>
                  <a:ext uri="{FF2B5EF4-FFF2-40B4-BE49-F238E27FC236}">
                    <a16:creationId xmlns:a16="http://schemas.microsoft.com/office/drawing/2014/main" id="{F6B6E17F-69B2-4796-A492-244FF9123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8"/>
                  </a:ext>
                </a:extLst>
              </a:blip>
              <a:stretch>
                <a:fillRect/>
              </a:stretch>
            </p:blipFill>
            <p:spPr>
              <a:xfrm>
                <a:off x="4938132" y="3190640"/>
                <a:ext cx="91279" cy="102365"/>
              </a:xfrm>
              <a:prstGeom prst="rect">
                <a:avLst/>
              </a:prstGeom>
            </p:spPr>
          </p:pic>
          <p:pic>
            <p:nvPicPr>
              <p:cNvPr id="34" name="Graphic 72" descr="Playbook">
                <a:extLst>
                  <a:ext uri="{FF2B5EF4-FFF2-40B4-BE49-F238E27FC236}">
                    <a16:creationId xmlns:a16="http://schemas.microsoft.com/office/drawing/2014/main" id="{0B259B7C-6882-48F0-A97D-9CB7D7D46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0"/>
                  </a:ext>
                </a:extLst>
              </a:blip>
              <a:stretch>
                <a:fillRect/>
              </a:stretch>
            </p:blipFill>
            <p:spPr>
              <a:xfrm>
                <a:off x="4804678" y="3184936"/>
                <a:ext cx="111476" cy="125015"/>
              </a:xfrm>
              <a:prstGeom prst="rect">
                <a:avLst/>
              </a:prstGeom>
            </p:spPr>
          </p:pic>
          <p:pic>
            <p:nvPicPr>
              <p:cNvPr id="35" name="Graphic 73" descr="Pie chart">
                <a:extLst>
                  <a:ext uri="{FF2B5EF4-FFF2-40B4-BE49-F238E27FC236}">
                    <a16:creationId xmlns:a16="http://schemas.microsoft.com/office/drawing/2014/main" id="{7E854316-9B65-43C0-82FA-8AFFD8DD5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4943514" y="3264803"/>
                <a:ext cx="80517" cy="90295"/>
              </a:xfrm>
              <a:prstGeom prst="rect">
                <a:avLst/>
              </a:prstGeom>
            </p:spPr>
          </p:pic>
        </p:grpSp>
        <p:pic>
          <p:nvPicPr>
            <p:cNvPr id="10" name="Graphic 78" descr="Download from cloud">
              <a:extLst>
                <a:ext uri="{FF2B5EF4-FFF2-40B4-BE49-F238E27FC236}">
                  <a16:creationId xmlns:a16="http://schemas.microsoft.com/office/drawing/2014/main" id="{DC23F07E-5B63-4BD0-8E58-CE353E16FB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4" cstate="print">
              <a:extLst>
                <a:ext uri="{BEBA8EAE-BF5A-486C-A8C5-ECC9F3942E4B}">
                  <a14:imgProps xmlns:a14="http://schemas.microsoft.com/office/drawing/2010/main">
                    <a14:imgLayer r:embed="rId7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2"/>
                </a:ext>
              </a:extLst>
            </a:blip>
            <a:srcRect t="10620" b="9131"/>
            <a:stretch/>
          </p:blipFill>
          <p:spPr>
            <a:xfrm>
              <a:off x="3843180" y="2375761"/>
              <a:ext cx="257951" cy="207001"/>
            </a:xfrm>
            <a:prstGeom prst="rect">
              <a:avLst/>
            </a:prstGeom>
          </p:spPr>
        </p:pic>
        <p:pic>
          <p:nvPicPr>
            <p:cNvPr id="11" name="Graphic 81" descr="Books on Shelf">
              <a:extLst>
                <a:ext uri="{FF2B5EF4-FFF2-40B4-BE49-F238E27FC236}">
                  <a16:creationId xmlns:a16="http://schemas.microsoft.com/office/drawing/2014/main" id="{EB710FC9-4248-4AFA-AF2C-7A2A86DCF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rcRect l="10997" t="12227" r="10786" b="11207"/>
            <a:stretch/>
          </p:blipFill>
          <p:spPr>
            <a:xfrm>
              <a:off x="4850920" y="2421517"/>
              <a:ext cx="207481" cy="203098"/>
            </a:xfrm>
            <a:prstGeom prst="rect">
              <a:avLst/>
            </a:prstGeom>
          </p:spPr>
        </p:pic>
        <p:pic>
          <p:nvPicPr>
            <p:cNvPr id="12" name="Graphic 75" descr="Gears">
              <a:extLst>
                <a:ext uri="{FF2B5EF4-FFF2-40B4-BE49-F238E27FC236}">
                  <a16:creationId xmlns:a16="http://schemas.microsoft.com/office/drawing/2014/main" id="{2C42F3EF-D79C-411E-B314-518B1EE37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rcRect l="11696" r="12327"/>
            <a:stretch/>
          </p:blipFill>
          <p:spPr>
            <a:xfrm rot="868776">
              <a:off x="3744528" y="3112123"/>
              <a:ext cx="237985" cy="313234"/>
            </a:xfrm>
            <a:prstGeom prst="rect">
              <a:avLst/>
            </a:prstGeom>
          </p:spPr>
        </p:pic>
        <p:pic>
          <p:nvPicPr>
            <p:cNvPr id="13" name="Graphic 82" descr="Wireless router">
              <a:extLst>
                <a:ext uri="{FF2B5EF4-FFF2-40B4-BE49-F238E27FC236}">
                  <a16:creationId xmlns:a16="http://schemas.microsoft.com/office/drawing/2014/main" id="{8D3AEDB4-C17E-4FCE-88AD-A78846E8F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4635361" y="3746754"/>
              <a:ext cx="154469" cy="154467"/>
            </a:xfrm>
            <a:prstGeom prst="rect">
              <a:avLst/>
            </a:prstGeom>
          </p:spPr>
        </p:pic>
        <p:pic>
          <p:nvPicPr>
            <p:cNvPr id="14" name="Graphic 67" descr="Voice">
              <a:extLst>
                <a:ext uri="{FF2B5EF4-FFF2-40B4-BE49-F238E27FC236}">
                  <a16:creationId xmlns:a16="http://schemas.microsoft.com/office/drawing/2014/main" id="{5ED8CB93-F027-42F7-ABA5-3F2238FF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 cstate="print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0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4327004" y="2294496"/>
              <a:ext cx="193173" cy="193173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2609564" y="3545359"/>
              <a:ext cx="1281683" cy="4154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Advanced Process</a:t>
              </a:r>
            </a:p>
            <a:p>
              <a:pPr marL="182880" indent="-91440">
                <a:buFont typeface="Wingdings" panose="05000000000000000000" pitchFamily="2" charset="2"/>
                <a:buChar char="ü"/>
              </a:pPr>
              <a:r>
                <a:rPr 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Multiple sensors</a:t>
              </a:r>
            </a:p>
            <a:p>
              <a:pPr marL="182880" indent="-91440">
                <a:buFont typeface="Wingdings" panose="05000000000000000000" pitchFamily="2" charset="2"/>
                <a:buChar char="ü"/>
              </a:pPr>
              <a:r>
                <a:rPr 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Remote operations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76223" y="2009359"/>
              <a:ext cx="1541981" cy="4154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Internet of the Biofuel</a:t>
              </a:r>
            </a:p>
            <a:p>
              <a:pPr marL="182880" indent="-91440">
                <a:buFont typeface="Wingdings" panose="05000000000000000000" pitchFamily="2" charset="2"/>
                <a:buChar char="ü"/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Real-time communication</a:t>
              </a:r>
            </a:p>
            <a:p>
              <a:pPr marL="182880" indent="-91440">
                <a:buFont typeface="Wingdings" panose="05000000000000000000" pitchFamily="2" charset="2"/>
                <a:buChar char="ü"/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Collaborative systems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70076" y="3508739"/>
              <a:ext cx="1317377" cy="4154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Real-time Assessments</a:t>
              </a:r>
            </a:p>
            <a:p>
              <a:pPr marL="182880" indent="-91440">
                <a:buFont typeface="Wingdings" panose="05000000000000000000" pitchFamily="2" charset="2"/>
                <a:buChar char="ü"/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Data </a:t>
              </a:r>
              <a:r>
                <a:rPr 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analytics </a:t>
              </a:r>
            </a:p>
            <a:p>
              <a:pPr marL="182880" indent="-91440">
                <a:buFont typeface="Wingdings" panose="05000000000000000000" pitchFamily="2" charset="2"/>
                <a:buChar char="ü"/>
              </a:pPr>
              <a:r>
                <a:rPr 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Predictive analytics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87003" y="1965961"/>
              <a:ext cx="1281854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9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Data Acquisition</a:t>
              </a:r>
            </a:p>
            <a:p>
              <a:pPr marL="182880" indent="-91440">
                <a:buFont typeface="Wingdings" panose="05000000000000000000" pitchFamily="2" charset="2"/>
                <a:buChar char="ü"/>
              </a:pPr>
              <a:r>
                <a:rPr 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Connected process</a:t>
              </a:r>
            </a:p>
            <a:p>
              <a:pPr marL="182880" indent="-91440">
                <a:buFont typeface="Wingdings" panose="05000000000000000000" pitchFamily="2" charset="2"/>
                <a:buChar char="ü"/>
              </a:pPr>
              <a:r>
                <a:rPr 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Cloud-based storage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Graphic 56" descr="Wi-Fi">
              <a:extLst>
                <a:ext uri="{FF2B5EF4-FFF2-40B4-BE49-F238E27FC236}">
                  <a16:creationId xmlns:a16="http://schemas.microsoft.com/office/drawing/2014/main" id="{BC3CB0B2-122B-472C-A5A8-00F5B153F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3">
                      <a14:imgEffect>
                        <a14:artisticCutout/>
                      </a14:imgEffect>
                      <a14:imgEffect>
                        <a14:sharpenSoften amount="-500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4295915" y="3325684"/>
              <a:ext cx="222052" cy="22205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21"/>
            <a:stretch/>
          </p:blipFill>
          <p:spPr>
            <a:xfrm>
              <a:off x="2601287" y="2793714"/>
              <a:ext cx="446756" cy="4258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1" name="Graphic 76" descr="Tools">
              <a:extLst>
                <a:ext uri="{FF2B5EF4-FFF2-40B4-BE49-F238E27FC236}">
                  <a16:creationId xmlns:a16="http://schemas.microsoft.com/office/drawing/2014/main" id="{D20B73FC-6A67-4017-B7F0-6BE912F7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3880833" y="3285353"/>
              <a:ext cx="168676" cy="16055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81" t="10032" r="64997" b="21754"/>
            <a:stretch/>
          </p:blipFill>
          <p:spPr>
            <a:xfrm>
              <a:off x="3726359" y="2736019"/>
              <a:ext cx="421337" cy="378246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4318247" y="2743188"/>
              <a:ext cx="416280" cy="305343"/>
              <a:chOff x="399248" y="1820390"/>
              <a:chExt cx="1112898" cy="1003239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53" t="2495" r="45518" b="33609"/>
              <a:stretch/>
            </p:blipFill>
            <p:spPr>
              <a:xfrm>
                <a:off x="399248" y="1820390"/>
                <a:ext cx="1047300" cy="1003239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1092200" y="2121918"/>
                <a:ext cx="419946" cy="6946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Notched Right Arrow 23"/>
            <p:cNvSpPr/>
            <p:nvPr/>
          </p:nvSpPr>
          <p:spPr>
            <a:xfrm>
              <a:off x="4658874" y="2888136"/>
              <a:ext cx="150624" cy="78658"/>
            </a:xfrm>
            <a:prstGeom prst="notchedRightArrow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Notched Right Arrow 24"/>
            <p:cNvSpPr/>
            <p:nvPr/>
          </p:nvSpPr>
          <p:spPr>
            <a:xfrm>
              <a:off x="4149184" y="2883634"/>
              <a:ext cx="150624" cy="78658"/>
            </a:xfrm>
            <a:prstGeom prst="notchedRightArrow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8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84"/>
            <a:stretch/>
          </p:blipFill>
          <p:spPr>
            <a:xfrm>
              <a:off x="3224645" y="3066074"/>
              <a:ext cx="521280" cy="4385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329" y="2501196"/>
              <a:ext cx="696346" cy="39078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8" name="Oval 27"/>
            <p:cNvSpPr/>
            <p:nvPr/>
          </p:nvSpPr>
          <p:spPr>
            <a:xfrm>
              <a:off x="2865132" y="2836407"/>
              <a:ext cx="615527" cy="285651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  <a:scene3d>
              <a:camera prst="orthographicFront"/>
              <a:lightRig rig="freezing" dir="t"/>
            </a:scene3d>
            <a:sp3d prstMaterial="metal"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Biomass</a:t>
              </a:r>
            </a:p>
            <a:p>
              <a:pPr algn="ctr"/>
              <a:r>
                <a:rPr lang="en-US" sz="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Sources</a:t>
              </a: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89" cstate="print">
              <a:extLst>
                <a:ext uri="{BEBA8EAE-BF5A-486C-A8C5-ECC9F3942E4B}">
                  <a14:imgProps xmlns:a14="http://schemas.microsoft.com/office/drawing/2010/main">
                    <a14:imgLayer r:embed="rId90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00" t="1466" r="30000" b="4667"/>
            <a:stretch/>
          </p:blipFill>
          <p:spPr>
            <a:xfrm>
              <a:off x="5411006" y="2493307"/>
              <a:ext cx="537729" cy="8229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38" name="Group 37"/>
          <p:cNvGrpSpPr/>
          <p:nvPr/>
        </p:nvGrpSpPr>
        <p:grpSpPr>
          <a:xfrm>
            <a:off x="5012435" y="1518366"/>
            <a:ext cx="5800277" cy="3348665"/>
            <a:chOff x="2451629" y="1539150"/>
            <a:chExt cx="5800277" cy="3348665"/>
          </a:xfrm>
        </p:grpSpPr>
        <p:pic>
          <p:nvPicPr>
            <p:cNvPr id="39" name="Picture 38" descr="A bottle of wine on a table&#10;&#10;Description generated with high confidence"/>
            <p:cNvPicPr>
              <a:picLocks noChangeAspect="1"/>
            </p:cNvPicPr>
            <p:nvPr/>
          </p:nvPicPr>
          <p:blipFill rotWithShape="1">
            <a:blip r:embed="rId9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13" r="3404"/>
            <a:stretch/>
          </p:blipFill>
          <p:spPr>
            <a:xfrm>
              <a:off x="7746727" y="1546283"/>
              <a:ext cx="498256" cy="1647042"/>
            </a:xfrm>
            <a:prstGeom prst="rect">
              <a:avLst/>
            </a:prstGeom>
          </p:spPr>
        </p:pic>
        <p:pic>
          <p:nvPicPr>
            <p:cNvPr id="40" name="Picture 39" descr="A desk with a computer&#10;&#10;Description generated with high confidence">
              <a:extLst/>
            </p:cNvPr>
            <p:cNvPicPr>
              <a:picLocks noChangeAspect="1"/>
            </p:cNvPicPr>
            <p:nvPr/>
          </p:nvPicPr>
          <p:blipFill>
            <a:blip r:embed="rId92" cstate="print">
              <a:extLst>
                <a:ext uri="{BEBA8EAE-BF5A-486C-A8C5-ECC9F3942E4B}">
                  <a14:imgProps xmlns:a14="http://schemas.microsoft.com/office/drawing/2010/main">
                    <a14:imgLayer r:embed="rId93">
                      <a14:imgEffect>
                        <a14:sharpenSoften amount="15000"/>
                      </a14:imgEffect>
                      <a14:imgEffect>
                        <a14:colorTemperature colorTemp="6480"/>
                      </a14:imgEffect>
                      <a14:imgEffect>
                        <a14:saturation sat="87000"/>
                      </a14:imgEffect>
                      <a14:imgEffect>
                        <a14:brightnessContrast bright="19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1629" y="2867245"/>
              <a:ext cx="2234738" cy="2011680"/>
            </a:xfrm>
            <a:prstGeom prst="rect">
              <a:avLst/>
            </a:prstGeom>
          </p:spPr>
        </p:pic>
        <p:sp>
          <p:nvSpPr>
            <p:cNvPr id="41" name="TextBox 9">
              <a:extLst/>
            </p:cNvPr>
            <p:cNvSpPr txBox="1"/>
            <p:nvPr/>
          </p:nvSpPr>
          <p:spPr>
            <a:xfrm>
              <a:off x="2451629" y="2870141"/>
              <a:ext cx="182880" cy="18288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(a)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  <p:pic>
          <p:nvPicPr>
            <p:cNvPr id="42" name="Picture 41" descr="A picture containing indoor, wall, table&#10;&#10;Description generated with very high confidence"/>
            <p:cNvPicPr>
              <a:picLocks noChangeAspect="1"/>
            </p:cNvPicPr>
            <p:nvPr/>
          </p:nvPicPr>
          <p:blipFill>
            <a:blip r:embed="rId94" cstate="print">
              <a:extLst>
                <a:ext uri="{BEBA8EAE-BF5A-486C-A8C5-ECC9F3942E4B}">
                  <a14:imgProps xmlns:a14="http://schemas.microsoft.com/office/drawing/2010/main">
                    <a14:imgLayer r:embed="rId95">
                      <a14:imgEffect>
                        <a14:sharpenSoften amount="22000"/>
                      </a14:imgEffect>
                      <a14:imgEffect>
                        <a14:brightnessContrast bright="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275" y="2876135"/>
              <a:ext cx="1015549" cy="2011680"/>
            </a:xfrm>
            <a:prstGeom prst="rect">
              <a:avLst/>
            </a:prstGeom>
          </p:spPr>
        </p:pic>
        <p:pic>
          <p:nvPicPr>
            <p:cNvPr id="43" name="Picture 42" descr="A circuit board&#10;&#10;Description generated with very high confidence"/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012" y="1549962"/>
              <a:ext cx="3081230" cy="128016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500" y="1550542"/>
              <a:ext cx="882868" cy="128016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6817" y="2872349"/>
              <a:ext cx="980861" cy="2011680"/>
            </a:xfrm>
            <a:prstGeom prst="rect">
              <a:avLst/>
            </a:prstGeom>
          </p:spPr>
        </p:pic>
        <p:pic>
          <p:nvPicPr>
            <p:cNvPr id="46" name="Picture 45" descr="A picture containing indoor&#10;&#10;Description generated with high confidence"/>
            <p:cNvPicPr>
              <a:picLocks noChangeAspect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670" y="2870419"/>
              <a:ext cx="792504" cy="2011680"/>
            </a:xfrm>
            <a:prstGeom prst="rect">
              <a:avLst/>
            </a:prstGeom>
          </p:spPr>
        </p:pic>
        <p:pic>
          <p:nvPicPr>
            <p:cNvPr id="47" name="Picture 46" descr="A picture containing indoor, floor, sitting, wall&#10;&#10;Description generated with very high confidence"/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266" y="1549962"/>
              <a:ext cx="940273" cy="1280160"/>
            </a:xfrm>
            <a:prstGeom prst="rect">
              <a:avLst/>
            </a:prstGeom>
          </p:spPr>
        </p:pic>
        <p:sp>
          <p:nvSpPr>
            <p:cNvPr id="48" name="TextBox 9">
              <a:extLst/>
            </p:cNvPr>
            <p:cNvSpPr txBox="1"/>
            <p:nvPr/>
          </p:nvSpPr>
          <p:spPr>
            <a:xfrm>
              <a:off x="3149839" y="1549597"/>
              <a:ext cx="182880" cy="18288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(b)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  <p:sp>
          <p:nvSpPr>
            <p:cNvPr id="49" name="TextBox 9">
              <a:extLst/>
            </p:cNvPr>
            <p:cNvSpPr txBox="1"/>
            <p:nvPr/>
          </p:nvSpPr>
          <p:spPr>
            <a:xfrm>
              <a:off x="3520757" y="1550396"/>
              <a:ext cx="182880" cy="18288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(c)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  <p:sp>
          <p:nvSpPr>
            <p:cNvPr id="50" name="TextBox 9">
              <a:extLst/>
            </p:cNvPr>
            <p:cNvSpPr txBox="1"/>
            <p:nvPr/>
          </p:nvSpPr>
          <p:spPr>
            <a:xfrm>
              <a:off x="6775266" y="1546788"/>
              <a:ext cx="182880" cy="18288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(d)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  <p:sp>
          <p:nvSpPr>
            <p:cNvPr id="51" name="TextBox 9">
              <a:extLst/>
            </p:cNvPr>
            <p:cNvSpPr txBox="1"/>
            <p:nvPr/>
          </p:nvSpPr>
          <p:spPr>
            <a:xfrm>
              <a:off x="4773382" y="2877723"/>
              <a:ext cx="182880" cy="18685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(e)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  <p:sp>
          <p:nvSpPr>
            <p:cNvPr id="52" name="TextBox 9">
              <a:extLst/>
            </p:cNvPr>
            <p:cNvSpPr txBox="1"/>
            <p:nvPr/>
          </p:nvSpPr>
          <p:spPr>
            <a:xfrm>
              <a:off x="6664798" y="2870142"/>
              <a:ext cx="182880" cy="18288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(f)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  <p:sp>
          <p:nvSpPr>
            <p:cNvPr id="53" name="TextBox 9">
              <a:extLst/>
            </p:cNvPr>
            <p:cNvSpPr txBox="1"/>
            <p:nvPr/>
          </p:nvSpPr>
          <p:spPr>
            <a:xfrm>
              <a:off x="7535304" y="2867412"/>
              <a:ext cx="182880" cy="18288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(g)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70" t="10001" r="39445" b="16874"/>
            <a:stretch/>
          </p:blipFill>
          <p:spPr>
            <a:xfrm>
              <a:off x="7739107" y="3241112"/>
              <a:ext cx="512799" cy="1645920"/>
            </a:xfrm>
            <a:prstGeom prst="rect">
              <a:avLst/>
            </a:prstGeom>
          </p:spPr>
        </p:pic>
        <p:sp>
          <p:nvSpPr>
            <p:cNvPr id="55" name="TextBox 9">
              <a:extLst/>
            </p:cNvPr>
            <p:cNvSpPr txBox="1"/>
            <p:nvPr/>
          </p:nvSpPr>
          <p:spPr>
            <a:xfrm>
              <a:off x="7747337" y="1539150"/>
              <a:ext cx="182880" cy="18288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(h)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  <p:sp>
          <p:nvSpPr>
            <p:cNvPr id="56" name="TextBox 9">
              <a:extLst/>
            </p:cNvPr>
            <p:cNvSpPr txBox="1"/>
            <p:nvPr/>
          </p:nvSpPr>
          <p:spPr>
            <a:xfrm>
              <a:off x="7739444" y="3241112"/>
              <a:ext cx="182880" cy="18288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</a:t>
              </a:r>
              <a:r>
                <a:rPr lang="en-US" sz="900" kern="1200" dirty="0" err="1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i</a:t>
              </a: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022286" y="3252891"/>
            <a:ext cx="2269870" cy="3533235"/>
            <a:chOff x="3494227" y="453390"/>
            <a:chExt cx="2269870" cy="3533235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76" r="27632" b="5702"/>
            <a:stretch/>
          </p:blipFill>
          <p:spPr>
            <a:xfrm>
              <a:off x="3495240" y="2411853"/>
              <a:ext cx="1298359" cy="1563850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611" b="27222"/>
            <a:stretch/>
          </p:blipFill>
          <p:spPr>
            <a:xfrm rot="5400000">
              <a:off x="3536108" y="1759649"/>
              <a:ext cx="3531768" cy="922184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170650" y="777981"/>
              <a:ext cx="1947540" cy="1298359"/>
            </a:xfrm>
            <a:prstGeom prst="rect">
              <a:avLst/>
            </a:prstGeom>
          </p:spPr>
        </p:pic>
        <p:sp>
          <p:nvSpPr>
            <p:cNvPr id="61" name="TextBox 9">
              <a:extLst/>
            </p:cNvPr>
            <p:cNvSpPr txBox="1"/>
            <p:nvPr/>
          </p:nvSpPr>
          <p:spPr>
            <a:xfrm>
              <a:off x="3494227" y="2414812"/>
              <a:ext cx="182880" cy="18288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(a)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  <p:sp>
          <p:nvSpPr>
            <p:cNvPr id="62" name="TextBox 9">
              <a:extLst/>
            </p:cNvPr>
            <p:cNvSpPr txBox="1"/>
            <p:nvPr/>
          </p:nvSpPr>
          <p:spPr>
            <a:xfrm>
              <a:off x="3494227" y="458145"/>
              <a:ext cx="182880" cy="18288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(b)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  <p:sp>
          <p:nvSpPr>
            <p:cNvPr id="63" name="TextBox 9">
              <a:extLst/>
            </p:cNvPr>
            <p:cNvSpPr txBox="1"/>
            <p:nvPr/>
          </p:nvSpPr>
          <p:spPr>
            <a:xfrm>
              <a:off x="5581217" y="453390"/>
              <a:ext cx="182880" cy="18288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kern="120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DengXian"/>
                </a:rPr>
                <a:t>(c)</a:t>
              </a:r>
              <a:endParaRPr lang="en-US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DengXian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5012435" y="4864833"/>
            <a:ext cx="5807909" cy="8636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Dr. Mirkouei and 2017 Students (Benjamin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Hersh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Samual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Hansen)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16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5354"/>
            <a:ext cx="12192000" cy="354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7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8342" y="1376392"/>
            <a:ext cx="5660990" cy="2675146"/>
            <a:chOff x="2110087" y="1346362"/>
            <a:chExt cx="7547987" cy="3566861"/>
          </a:xfrm>
        </p:grpSpPr>
        <p:sp>
          <p:nvSpPr>
            <p:cNvPr id="3" name="Arc 2"/>
            <p:cNvSpPr/>
            <p:nvPr/>
          </p:nvSpPr>
          <p:spPr>
            <a:xfrm>
              <a:off x="2110087" y="1508761"/>
              <a:ext cx="2061375" cy="3134802"/>
            </a:xfrm>
            <a:prstGeom prst="arc">
              <a:avLst>
                <a:gd name="adj1" fmla="val 16139617"/>
                <a:gd name="adj2" fmla="val 5371110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505252" y="1349203"/>
              <a:ext cx="989588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 Interface</a:t>
              </a:r>
            </a:p>
          </p:txBody>
        </p:sp>
        <p:sp>
          <p:nvSpPr>
            <p:cNvPr id="5" name="Right Arrow 4"/>
            <p:cNvSpPr/>
            <p:nvPr/>
          </p:nvSpPr>
          <p:spPr>
            <a:xfrm>
              <a:off x="4226712" y="3017832"/>
              <a:ext cx="640080" cy="274320"/>
            </a:xfrm>
            <a:prstGeom prst="right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Data</a:t>
              </a:r>
            </a:p>
          </p:txBody>
        </p:sp>
        <p:sp>
          <p:nvSpPr>
            <p:cNvPr id="6" name="Left Arrow 5"/>
            <p:cNvSpPr/>
            <p:nvPr/>
          </p:nvSpPr>
          <p:spPr>
            <a:xfrm>
              <a:off x="4209619" y="3337804"/>
              <a:ext cx="640080" cy="274320"/>
            </a:xfrm>
            <a:prstGeom prst="leftArrow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Feedback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582281" y="3505732"/>
              <a:ext cx="303373" cy="622248"/>
              <a:chOff x="5230444" y="3137415"/>
              <a:chExt cx="757609" cy="1739385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9F9F9"/>
                  </a:clrFrom>
                  <a:clrTo>
                    <a:srgbClr val="F9F9F9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81" t="5576" r="82265" b="48504"/>
              <a:stretch/>
            </p:blipFill>
            <p:spPr>
              <a:xfrm>
                <a:off x="5588001" y="3286913"/>
                <a:ext cx="395629" cy="1377161"/>
              </a:xfrm>
              <a:prstGeom prst="rect">
                <a:avLst/>
              </a:prstGeom>
            </p:spPr>
          </p:pic>
          <p:sp>
            <p:nvSpPr>
              <p:cNvPr id="58" name="Flowchart: Direct Access Storage 57"/>
              <p:cNvSpPr/>
              <p:nvPr/>
            </p:nvSpPr>
            <p:spPr>
              <a:xfrm rot="16200000">
                <a:off x="5657058" y="4545805"/>
                <a:ext cx="261938" cy="400052"/>
              </a:xfrm>
              <a:prstGeom prst="flowChartMagneticDrum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59" name="Flowchart: Direct Access Storage 58"/>
              <p:cNvSpPr/>
              <p:nvPr/>
            </p:nvSpPr>
            <p:spPr>
              <a:xfrm rot="16200000">
                <a:off x="5610227" y="4498974"/>
                <a:ext cx="355600" cy="400052"/>
              </a:xfrm>
              <a:prstGeom prst="flowChartMagneticDrum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60" name="Round Same Side Corner Rectangle 59"/>
              <p:cNvSpPr/>
              <p:nvPr/>
            </p:nvSpPr>
            <p:spPr>
              <a:xfrm>
                <a:off x="5230444" y="3982402"/>
                <a:ext cx="400050" cy="247650"/>
              </a:xfrm>
              <a:prstGeom prst="round2SameRect">
                <a:avLst/>
              </a:prstGeom>
              <a:solidFill>
                <a:schemeClr val="bg1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  <p:sp>
            <p:nvSpPr>
              <p:cNvPr id="61" name="Arc 60"/>
              <p:cNvSpPr/>
              <p:nvPr/>
            </p:nvSpPr>
            <p:spPr>
              <a:xfrm rot="11197770">
                <a:off x="5457597" y="3137415"/>
                <a:ext cx="345795" cy="1207842"/>
              </a:xfrm>
              <a:prstGeom prst="arc">
                <a:avLst>
                  <a:gd name="adj1" fmla="val 18062978"/>
                  <a:gd name="adj2" fmla="val 640043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750"/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187" y="3105612"/>
              <a:ext cx="539508" cy="32507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478525" y="3188868"/>
              <a:ext cx="1237318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Input-Output Module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59614" y="3695984"/>
              <a:ext cx="10919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Post-Conversion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7107" y="2309765"/>
              <a:ext cx="108188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Pre-Conversion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19947" y="2141229"/>
              <a:ext cx="1070403" cy="1385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6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Condition Monitoring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502261" y="4128672"/>
              <a:ext cx="1023847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Analyzer</a:t>
              </a:r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4876211" y="3523072"/>
              <a:ext cx="939295" cy="220466"/>
            </a:xfrm>
            <a:prstGeom prst="flowChartMagneticDisk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4868665" y="3197206"/>
              <a:ext cx="939295" cy="220466"/>
            </a:xfrm>
            <a:prstGeom prst="flowChartMagneticDisk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4874023" y="2888975"/>
              <a:ext cx="939295" cy="220466"/>
            </a:xfrm>
            <a:prstGeom prst="flowChartMagneticDisk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4797" y="1921386"/>
              <a:ext cx="732637" cy="644898"/>
            </a:xfrm>
            <a:prstGeom prst="rect">
              <a:avLst/>
            </a:prstGeom>
          </p:spPr>
        </p:pic>
        <p:sp>
          <p:nvSpPr>
            <p:cNvPr id="18" name="Arc 17"/>
            <p:cNvSpPr/>
            <p:nvPr/>
          </p:nvSpPr>
          <p:spPr>
            <a:xfrm>
              <a:off x="5102436" y="1540389"/>
              <a:ext cx="4200806" cy="1476123"/>
            </a:xfrm>
            <a:prstGeom prst="arc">
              <a:avLst>
                <a:gd name="adj1" fmla="val 10788775"/>
                <a:gd name="adj2" fmla="val 21596324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Arc 18"/>
            <p:cNvSpPr/>
            <p:nvPr/>
          </p:nvSpPr>
          <p:spPr>
            <a:xfrm rot="10800000">
              <a:off x="5040522" y="3342736"/>
              <a:ext cx="4200806" cy="1570487"/>
            </a:xfrm>
            <a:prstGeom prst="arc">
              <a:avLst>
                <a:gd name="adj1" fmla="val 10762402"/>
                <a:gd name="adj2" fmla="val 45113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34862" y="3918163"/>
              <a:ext cx="630515" cy="48500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788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Intelligent </a:t>
              </a:r>
            </a:p>
            <a:p>
              <a:r>
                <a:rPr lang="en-US" sz="788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</a:t>
              </a:r>
            </a:p>
            <a:p>
              <a:r>
                <a:rPr lang="en-US" sz="788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23252" y="1610243"/>
              <a:ext cx="664712" cy="48500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788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Intelligent</a:t>
              </a:r>
            </a:p>
            <a:p>
              <a:r>
                <a:rPr lang="en-US" sz="788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Monitoring</a:t>
              </a:r>
            </a:p>
            <a:p>
              <a:r>
                <a:rPr lang="en-US" sz="788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Module</a:t>
              </a:r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494" y="1607719"/>
              <a:ext cx="329400" cy="212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2617537" y="4238651"/>
              <a:ext cx="395879" cy="266043"/>
              <a:chOff x="866402" y="3633078"/>
              <a:chExt cx="395879" cy="266043"/>
            </a:xfrm>
          </p:grpSpPr>
          <p:pic>
            <p:nvPicPr>
              <p:cNvPr id="54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96875" l="0" r="100000"/>
                        </a14:imgEffect>
                        <a14:imgEffect>
                          <a14:sharpenSoften amoun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402" y="3633078"/>
                <a:ext cx="255423" cy="1878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5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96875" l="0" r="100000"/>
                        </a14:imgEffect>
                        <a14:imgEffect>
                          <a14:sharpenSoften amoun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8649" y="3711248"/>
                <a:ext cx="255423" cy="1878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6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96875" l="0" r="100000"/>
                        </a14:imgEffect>
                        <a14:imgEffect>
                          <a14:sharpenSoften amount="-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6858" y="3655668"/>
                <a:ext cx="255423" cy="1878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4" name="Rectangle 23"/>
            <p:cNvSpPr/>
            <p:nvPr/>
          </p:nvSpPr>
          <p:spPr>
            <a:xfrm>
              <a:off x="2807598" y="1632461"/>
              <a:ext cx="671229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Biomass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71842" y="4287480"/>
              <a:ext cx="671229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Biofuels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760" y="4345672"/>
              <a:ext cx="699231" cy="45420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84740" l="0" r="10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5" t="3680" r="9236" b="21861"/>
            <a:stretch/>
          </p:blipFill>
          <p:spPr>
            <a:xfrm>
              <a:off x="6765410" y="1656946"/>
              <a:ext cx="535524" cy="48479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553356" y="2804101"/>
              <a:ext cx="918759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Sensor Suitcase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35294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19" t="7145" r="5256" b="10799"/>
            <a:stretch/>
          </p:blipFill>
          <p:spPr>
            <a:xfrm>
              <a:off x="3643072" y="2674062"/>
              <a:ext cx="412929" cy="41672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4924085" y="2952457"/>
              <a:ext cx="831425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Processing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5982820" y="2537620"/>
              <a:ext cx="1853354" cy="1186487"/>
              <a:chOff x="3890073" y="2598006"/>
              <a:chExt cx="1853354" cy="1186487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4398421" y="2598006"/>
                <a:ext cx="1154590" cy="2616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75" b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ANN Architecture</a:t>
                </a: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890073" y="2722166"/>
                <a:ext cx="1853354" cy="1062327"/>
                <a:chOff x="5444875" y="2884238"/>
                <a:chExt cx="1853354" cy="1062327"/>
              </a:xfrm>
            </p:grpSpPr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BEBA8EAE-BF5A-486C-A8C5-ECC9F3942E4B}">
                      <a14:imgProps xmlns:a14="http://schemas.microsoft.com/office/drawing/2010/main">
                        <a14:imgLayer r:embed="rId18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732" b="30428"/>
                <a:stretch/>
              </p:blipFill>
              <p:spPr>
                <a:xfrm>
                  <a:off x="5725057" y="2884238"/>
                  <a:ext cx="1406676" cy="595312"/>
                </a:xfrm>
                <a:prstGeom prst="rect">
                  <a:avLst/>
                </a:prstGeom>
              </p:spPr>
            </p:pic>
            <p:sp>
              <p:nvSpPr>
                <p:cNvPr id="48" name="Rectangle 47"/>
                <p:cNvSpPr/>
                <p:nvPr/>
              </p:nvSpPr>
              <p:spPr>
                <a:xfrm>
                  <a:off x="5444875" y="3302681"/>
                  <a:ext cx="545021" cy="553997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sz="675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Inputs:</a:t>
                  </a:r>
                </a:p>
                <a:p>
                  <a:pPr algn="ctr"/>
                  <a:r>
                    <a:rPr lang="en-US" sz="6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Potential,</a:t>
                  </a:r>
                </a:p>
                <a:p>
                  <a:pPr algn="ctr"/>
                  <a:r>
                    <a:rPr lang="en-US" sz="6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Rate, Time,</a:t>
                  </a:r>
                </a:p>
                <a:p>
                  <a:pPr algn="ctr"/>
                  <a:r>
                    <a:rPr lang="en-US" sz="6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Weight</a:t>
                  </a: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6855800" y="3395674"/>
                  <a:ext cx="442429" cy="276999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/>
                  <a:r>
                    <a:rPr lang="en-US" sz="675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Outputs:</a:t>
                  </a:r>
                </a:p>
                <a:p>
                  <a:pPr algn="ctr"/>
                  <a:r>
                    <a:rPr lang="en-US" sz="6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Action</a:t>
                  </a: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6261590" y="3140963"/>
                  <a:ext cx="683948" cy="138500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675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Function: </a:t>
                  </a:r>
                  <a:r>
                    <a:rPr lang="en-US" sz="6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f(x)</a:t>
                  </a:r>
                </a:p>
              </p:txBody>
            </p:sp>
            <p:cxnSp>
              <p:nvCxnSpPr>
                <p:cNvPr id="51" name="Straight Arrow Connector 50"/>
                <p:cNvCxnSpPr>
                  <a:stCxn id="50" idx="0"/>
                </p:cNvCxnSpPr>
                <p:nvPr/>
              </p:nvCxnSpPr>
              <p:spPr>
                <a:xfrm flipV="1">
                  <a:off x="6603564" y="3046762"/>
                  <a:ext cx="192369" cy="942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2" name="Rectangle 51"/>
                <p:cNvSpPr/>
                <p:nvPr/>
              </p:nvSpPr>
              <p:spPr>
                <a:xfrm>
                  <a:off x="6067136" y="3392566"/>
                  <a:ext cx="765231" cy="553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en-US" sz="675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Cell Body: </a:t>
                  </a:r>
                  <a:r>
                    <a:rPr lang="en-US" sz="6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Summation of weighted inputs and function   </a:t>
                  </a:r>
                </a:p>
              </p:txBody>
            </p:sp>
            <p:cxnSp>
              <p:nvCxnSpPr>
                <p:cNvPr id="53" name="Straight Arrow Connector 52"/>
                <p:cNvCxnSpPr/>
                <p:nvPr/>
              </p:nvCxnSpPr>
              <p:spPr>
                <a:xfrm flipH="1" flipV="1">
                  <a:off x="6079889" y="3254789"/>
                  <a:ext cx="162515" cy="1475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" name="Rectangle 31"/>
            <p:cNvSpPr/>
            <p:nvPr/>
          </p:nvSpPr>
          <p:spPr>
            <a:xfrm>
              <a:off x="4889440" y="3246122"/>
              <a:ext cx="919055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Aggregation</a:t>
              </a:r>
            </a:p>
          </p:txBody>
        </p:sp>
        <p:cxnSp>
          <p:nvCxnSpPr>
            <p:cNvPr id="33" name="Curved Connector 32"/>
            <p:cNvCxnSpPr>
              <a:stCxn id="16" idx="1"/>
              <a:endCxn id="27" idx="1"/>
            </p:cNvCxnSpPr>
            <p:nvPr/>
          </p:nvCxnSpPr>
          <p:spPr>
            <a:xfrm rot="5400000" flipH="1" flipV="1">
              <a:off x="5559723" y="1683289"/>
              <a:ext cx="989634" cy="1421739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stCxn id="27" idx="3"/>
              <a:endCxn id="40" idx="0"/>
            </p:cNvCxnSpPr>
            <p:nvPr/>
          </p:nvCxnSpPr>
          <p:spPr>
            <a:xfrm>
              <a:off x="7300934" y="1899342"/>
              <a:ext cx="1575544" cy="73051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stCxn id="26" idx="1"/>
              <a:endCxn id="14" idx="3"/>
            </p:cNvCxnSpPr>
            <p:nvPr/>
          </p:nvCxnSpPr>
          <p:spPr>
            <a:xfrm rot="10800000">
              <a:off x="5345860" y="3743539"/>
              <a:ext cx="1307901" cy="82923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5458532" y="1895945"/>
              <a:ext cx="525889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6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Real-time Data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114734" y="1755278"/>
              <a:ext cx="711611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6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 I/O Variables</a:t>
              </a:r>
            </a:p>
          </p:txBody>
        </p:sp>
        <p:cxnSp>
          <p:nvCxnSpPr>
            <p:cNvPr id="38" name="Curved Connector 37"/>
            <p:cNvCxnSpPr>
              <a:stCxn id="40" idx="2"/>
              <a:endCxn id="26" idx="3"/>
            </p:cNvCxnSpPr>
            <p:nvPr/>
          </p:nvCxnSpPr>
          <p:spPr>
            <a:xfrm rot="5400000">
              <a:off x="7681886" y="3378180"/>
              <a:ext cx="865700" cy="1523487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9121345" y="3775575"/>
              <a:ext cx="87" cy="1385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endParaRPr lang="en-US" sz="67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94881" y="2629857"/>
              <a:ext cx="1563193" cy="107721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750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Intelligence</a:t>
              </a:r>
            </a:p>
            <a:p>
              <a:r>
                <a:rPr lang="en-US" sz="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ML: </a:t>
              </a: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GFA or SVM</a:t>
              </a:r>
            </a:p>
            <a:p>
              <a:r>
                <a:rPr lang="en-US" sz="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AI: </a:t>
              </a: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ANN, CNN, or FLM</a:t>
              </a:r>
            </a:p>
            <a:p>
              <a:r>
                <a:rPr lang="en-US" sz="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Actionable Knowledge:</a:t>
              </a:r>
            </a:p>
            <a:p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understanding and predictions</a:t>
              </a:r>
            </a:p>
            <a:p>
              <a:r>
                <a:rPr lang="en-US" sz="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CPS Control: </a:t>
              </a:r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data-driven DM and predictive analytics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443220" y="4327166"/>
              <a:ext cx="391475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6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Signals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976420" y="3588990"/>
              <a:ext cx="711733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Decoder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212546" y="4366563"/>
              <a:ext cx="391475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6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Signals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724313" y="1346362"/>
              <a:ext cx="874172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Cyber Interface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5AC4B8C-5752-4D42-ABE6-ED6DB2F123D1}"/>
              </a:ext>
            </a:extLst>
          </p:cNvPr>
          <p:cNvGrpSpPr/>
          <p:nvPr/>
        </p:nvGrpSpPr>
        <p:grpSpPr>
          <a:xfrm>
            <a:off x="1729307" y="4538156"/>
            <a:ext cx="2110556" cy="1243115"/>
            <a:chOff x="3931489" y="4227465"/>
            <a:chExt cx="2814075" cy="165748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8BFE222-0A4F-446C-8781-77AFDBD629F9}"/>
                </a:ext>
              </a:extLst>
            </p:cNvPr>
            <p:cNvGrpSpPr/>
            <p:nvPr/>
          </p:nvGrpSpPr>
          <p:grpSpPr>
            <a:xfrm>
              <a:off x="4942568" y="4252615"/>
              <a:ext cx="1142372" cy="543372"/>
              <a:chOff x="3263341" y="1721287"/>
              <a:chExt cx="1142372" cy="543372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0A281A9-CA62-4DFA-A042-1DF332C60D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65349" y="1794783"/>
                <a:ext cx="845777" cy="46987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Acquisition &amp; Processing</a:t>
                </a:r>
              </a:p>
            </p:txBody>
          </p:sp>
          <p:pic>
            <p:nvPicPr>
              <p:cNvPr id="89" name="Graphic 81" descr="Books on Shelf">
                <a:extLst>
                  <a:ext uri="{FF2B5EF4-FFF2-40B4-BE49-F238E27FC236}">
                    <a16:creationId xmlns:a16="http://schemas.microsoft.com/office/drawing/2014/main" id="{EB710FC9-4248-4AFA-AF2C-7A2A86DCF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4087283" y="1721287"/>
                <a:ext cx="318430" cy="318430"/>
              </a:xfrm>
              <a:prstGeom prst="rect">
                <a:avLst/>
              </a:prstGeom>
            </p:spPr>
          </p:pic>
          <p:pic>
            <p:nvPicPr>
              <p:cNvPr id="90" name="Graphic 82" descr="Wireless router">
                <a:extLst>
                  <a:ext uri="{FF2B5EF4-FFF2-40B4-BE49-F238E27FC236}">
                    <a16:creationId xmlns:a16="http://schemas.microsoft.com/office/drawing/2014/main" id="{8D3AEDB4-C17E-4FCE-88AD-A78846E8F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3263341" y="1792346"/>
                <a:ext cx="194176" cy="194176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B384D2F-662F-4DBA-AD73-0181A118DAFE}"/>
                </a:ext>
              </a:extLst>
            </p:cNvPr>
            <p:cNvGrpSpPr/>
            <p:nvPr/>
          </p:nvGrpSpPr>
          <p:grpSpPr>
            <a:xfrm>
              <a:off x="5192336" y="4227465"/>
              <a:ext cx="1349219" cy="1023512"/>
              <a:chOff x="3484531" y="1624693"/>
              <a:chExt cx="1349219" cy="1023512"/>
            </a:xfrm>
          </p:grpSpPr>
          <p:pic>
            <p:nvPicPr>
              <p:cNvPr id="86" name="Graphic 77" descr="Satellite">
                <a:extLst>
                  <a:ext uri="{FF2B5EF4-FFF2-40B4-BE49-F238E27FC236}">
                    <a16:creationId xmlns:a16="http://schemas.microsoft.com/office/drawing/2014/main" id="{D5D493B8-9357-4543-B187-D28E02E16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4595174" y="1624693"/>
                <a:ext cx="238576" cy="240296"/>
              </a:xfrm>
              <a:prstGeom prst="rect">
                <a:avLst/>
              </a:prstGeom>
            </p:spPr>
          </p:pic>
          <p:pic>
            <p:nvPicPr>
              <p:cNvPr id="87" name="Graphic 78" descr="Download from cloud">
                <a:extLst>
                  <a:ext uri="{FF2B5EF4-FFF2-40B4-BE49-F238E27FC236}">
                    <a16:creationId xmlns:a16="http://schemas.microsoft.com/office/drawing/2014/main" id="{DC23F07E-5B63-4BD0-8E58-CE353E16F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3484531" y="2324995"/>
                <a:ext cx="323210" cy="323210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88726F7-6727-401E-86C8-56FFCD5E3D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31489" y="4682943"/>
              <a:ext cx="1060118" cy="661742"/>
              <a:chOff x="1875600" y="2104188"/>
              <a:chExt cx="1031518" cy="64388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BBDBBBF-4FF7-4390-A2C9-3B94D64CFA63}"/>
                  </a:ext>
                </a:extLst>
              </p:cNvPr>
              <p:cNvSpPr/>
              <p:nvPr/>
            </p:nvSpPr>
            <p:spPr>
              <a:xfrm>
                <a:off x="1875600" y="2290877"/>
                <a:ext cx="822960" cy="4572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67000"/>
                    </a:schemeClr>
                  </a:gs>
                  <a:gs pos="48000">
                    <a:schemeClr val="accent2">
                      <a:lumMod val="97000"/>
                      <a:lumOff val="3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Process, Sensors, PLC, &amp; Actuators</a:t>
                </a:r>
              </a:p>
            </p:txBody>
          </p:sp>
          <p:pic>
            <p:nvPicPr>
              <p:cNvPr id="84" name="Graphic 75" descr="Gears">
                <a:extLst>
                  <a:ext uri="{FF2B5EF4-FFF2-40B4-BE49-F238E27FC236}">
                    <a16:creationId xmlns:a16="http://schemas.microsoft.com/office/drawing/2014/main" id="{2C42F3EF-D79C-411E-B314-518B1EE37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 rot="17528864">
                <a:off x="2588934" y="2104188"/>
                <a:ext cx="318184" cy="318184"/>
              </a:xfrm>
              <a:prstGeom prst="rect">
                <a:avLst/>
              </a:prstGeom>
            </p:spPr>
          </p:pic>
          <p:pic>
            <p:nvPicPr>
              <p:cNvPr id="85" name="Graphic 76" descr="Tools">
                <a:extLst>
                  <a:ext uri="{FF2B5EF4-FFF2-40B4-BE49-F238E27FC236}">
                    <a16:creationId xmlns:a16="http://schemas.microsoft.com/office/drawing/2014/main" id="{D20B73FC-6A67-4017-B7F0-6BE912F71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1901389" y="2315269"/>
                <a:ext cx="140489" cy="133723"/>
              </a:xfrm>
              <a:prstGeom prst="rect">
                <a:avLst/>
              </a:prstGeom>
            </p:spPr>
          </p:pic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403FAE-CDB5-4EFD-A6D8-AF673C6FD9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0761" y="5415076"/>
              <a:ext cx="845777" cy="46987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Continuous Monitoring &amp; Control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87445A1-BB92-46A0-A0DB-79A946CD5C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76854" y="5305461"/>
              <a:ext cx="309726" cy="325287"/>
              <a:chOff x="7934825" y="3201494"/>
              <a:chExt cx="897422" cy="774498"/>
            </a:xfrm>
            <a:solidFill>
              <a:schemeClr val="accent5">
                <a:lumMod val="75000"/>
              </a:schemeClr>
            </a:solidFill>
          </p:grpSpPr>
          <p:pic>
            <p:nvPicPr>
              <p:cNvPr id="79" name="Graphic 70" descr="Teacher">
                <a:extLst>
                  <a:ext uri="{FF2B5EF4-FFF2-40B4-BE49-F238E27FC236}">
                    <a16:creationId xmlns:a16="http://schemas.microsoft.com/office/drawing/2014/main" id="{16DF07CE-A8C2-41B0-9BFF-2F1E1E080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7934825" y="3201494"/>
                <a:ext cx="897422" cy="774498"/>
              </a:xfrm>
              <a:prstGeom prst="rect">
                <a:avLst/>
              </a:prstGeom>
            </p:spPr>
          </p:pic>
          <p:pic>
            <p:nvPicPr>
              <p:cNvPr id="80" name="Graphic 71" descr="Upward trend">
                <a:extLst>
                  <a:ext uri="{FF2B5EF4-FFF2-40B4-BE49-F238E27FC236}">
                    <a16:creationId xmlns:a16="http://schemas.microsoft.com/office/drawing/2014/main" id="{F6B6E17F-69B2-4796-A492-244FF9123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8"/>
                  </a:ext>
                </a:extLst>
              </a:blip>
              <a:stretch>
                <a:fillRect/>
              </a:stretch>
            </p:blipFill>
            <p:spPr>
              <a:xfrm>
                <a:off x="8509423" y="3381691"/>
                <a:ext cx="207325" cy="207325"/>
              </a:xfrm>
              <a:prstGeom prst="rect">
                <a:avLst/>
              </a:prstGeom>
            </p:spPr>
          </p:pic>
          <p:pic>
            <p:nvPicPr>
              <p:cNvPr id="81" name="Graphic 72" descr="Playbook">
                <a:extLst>
                  <a:ext uri="{FF2B5EF4-FFF2-40B4-BE49-F238E27FC236}">
                    <a16:creationId xmlns:a16="http://schemas.microsoft.com/office/drawing/2014/main" id="{0B259B7C-6882-48F0-A97D-9CB7D7D46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0"/>
                  </a:ext>
                </a:extLst>
              </a:blip>
              <a:stretch>
                <a:fillRect/>
              </a:stretch>
            </p:blipFill>
            <p:spPr>
              <a:xfrm>
                <a:off x="8206304" y="3370138"/>
                <a:ext cx="253199" cy="253199"/>
              </a:xfrm>
              <a:prstGeom prst="rect">
                <a:avLst/>
              </a:prstGeom>
            </p:spPr>
          </p:pic>
          <p:pic>
            <p:nvPicPr>
              <p:cNvPr id="82" name="Graphic 73" descr="Pie chart">
                <a:extLst>
                  <a:ext uri="{FF2B5EF4-FFF2-40B4-BE49-F238E27FC236}">
                    <a16:creationId xmlns:a16="http://schemas.microsoft.com/office/drawing/2014/main" id="{7E854316-9B65-43C0-82FA-8AFFD8DD5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8521646" y="3531897"/>
                <a:ext cx="182880" cy="182880"/>
              </a:xfrm>
              <a:prstGeom prst="rect">
                <a:avLst/>
              </a:prstGeom>
            </p:spPr>
          </p:pic>
        </p:grpSp>
        <p:pic>
          <p:nvPicPr>
            <p:cNvPr id="68" name="Graphic 56" descr="Wi-Fi">
              <a:extLst>
                <a:ext uri="{FF2B5EF4-FFF2-40B4-BE49-F238E27FC236}">
                  <a16:creationId xmlns:a16="http://schemas.microsoft.com/office/drawing/2014/main" id="{BC3CB0B2-122B-472C-A5A8-00F5B153F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4907017" y="5400480"/>
              <a:ext cx="154300" cy="154300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A7BE5F8-C462-49E9-A857-D5E82FCFC0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84767" y="4604240"/>
              <a:ext cx="860797" cy="742834"/>
              <a:chOff x="4569073" y="2025283"/>
              <a:chExt cx="837574" cy="722794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0A7FD76-2896-47F0-8590-CE71346699F1}"/>
                  </a:ext>
                </a:extLst>
              </p:cNvPr>
              <p:cNvSpPr/>
              <p:nvPr/>
            </p:nvSpPr>
            <p:spPr>
              <a:xfrm>
                <a:off x="4569073" y="2290877"/>
                <a:ext cx="822960" cy="4572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Adaptive Machine Learning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634AEB8-9839-4104-817B-A71045B27F95}"/>
                  </a:ext>
                </a:extLst>
              </p:cNvPr>
              <p:cNvGrpSpPr/>
              <p:nvPr/>
            </p:nvGrpSpPr>
            <p:grpSpPr>
              <a:xfrm>
                <a:off x="5042877" y="2025283"/>
                <a:ext cx="363770" cy="321039"/>
                <a:chOff x="4898720" y="1917036"/>
                <a:chExt cx="460234" cy="460234"/>
              </a:xfrm>
            </p:grpSpPr>
            <p:pic>
              <p:nvPicPr>
                <p:cNvPr id="77" name="Graphic 68" descr="Computer">
                  <a:extLst>
                    <a:ext uri="{FF2B5EF4-FFF2-40B4-BE49-F238E27FC236}">
                      <a16:creationId xmlns:a16="http://schemas.microsoft.com/office/drawing/2014/main" id="{201FBC9F-6FE3-4122-A794-A5C863952E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98720" y="1917036"/>
                  <a:ext cx="460234" cy="460234"/>
                </a:xfrm>
                <a:prstGeom prst="rect">
                  <a:avLst/>
                </a:prstGeom>
              </p:spPr>
            </p:pic>
            <p:pic>
              <p:nvPicPr>
                <p:cNvPr id="78" name="Graphic 69" descr="Microscope">
                  <a:extLst>
                    <a:ext uri="{FF2B5EF4-FFF2-40B4-BE49-F238E27FC236}">
                      <a16:creationId xmlns:a16="http://schemas.microsoft.com/office/drawing/2014/main" id="{7F6DF4A5-757B-4F2A-A80A-44C8D3B68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6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7235" y="2043723"/>
                  <a:ext cx="157541" cy="157541"/>
                </a:xfrm>
                <a:prstGeom prst="rect">
                  <a:avLst/>
                </a:prstGeom>
              </p:spPr>
            </p:pic>
          </p:grpSp>
          <p:pic>
            <p:nvPicPr>
              <p:cNvPr id="76" name="Graphic 67" descr="Voice">
                <a:extLst>
                  <a:ext uri="{FF2B5EF4-FFF2-40B4-BE49-F238E27FC236}">
                    <a16:creationId xmlns:a16="http://schemas.microsoft.com/office/drawing/2014/main" id="{5ED8CB93-F027-42F7-ABA5-3F2238FFF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69"/>
                  </a:ext>
                </a:extLst>
              </a:blip>
              <a:stretch>
                <a:fillRect/>
              </a:stretch>
            </p:blipFill>
            <p:spPr>
              <a:xfrm>
                <a:off x="4587163" y="2274383"/>
                <a:ext cx="164504" cy="164504"/>
              </a:xfrm>
              <a:prstGeom prst="rect">
                <a:avLst/>
              </a:prstGeom>
            </p:spPr>
          </p:pic>
        </p:grpSp>
        <p:cxnSp>
          <p:nvCxnSpPr>
            <p:cNvPr id="70" name="Connector: Curved 58">
              <a:extLst>
                <a:ext uri="{FF2B5EF4-FFF2-40B4-BE49-F238E27FC236}">
                  <a16:creationId xmlns:a16="http://schemas.microsoft.com/office/drawing/2014/main" id="{589A9D49-F17C-4257-ADBE-28B042AE39A4}"/>
                </a:ext>
              </a:extLst>
            </p:cNvPr>
            <p:cNvCxnSpPr>
              <a:cxnSpLocks noChangeAspect="1"/>
              <a:stCxn id="66" idx="1"/>
              <a:endCxn id="83" idx="2"/>
            </p:cNvCxnSpPr>
            <p:nvPr/>
          </p:nvCxnSpPr>
          <p:spPr>
            <a:xfrm rot="10800000">
              <a:off x="4354379" y="5344686"/>
              <a:ext cx="566382" cy="305328"/>
            </a:xfrm>
            <a:prstGeom prst="curvedConnector2">
              <a:avLst/>
            </a:prstGeom>
            <a:ln w="12700" cap="sq" cmpd="tri">
              <a:gradFill>
                <a:gsLst>
                  <a:gs pos="0">
                    <a:schemeClr val="accent6">
                      <a:lumMod val="50000"/>
                    </a:schemeClr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bevel/>
              <a:headEnd type="oval" w="sm" len="sm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Connector: Curved 59">
              <a:extLst>
                <a:ext uri="{FF2B5EF4-FFF2-40B4-BE49-F238E27FC236}">
                  <a16:creationId xmlns:a16="http://schemas.microsoft.com/office/drawing/2014/main" id="{461D22AE-19C9-484A-9AD4-C8ABADC1515A}"/>
                </a:ext>
              </a:extLst>
            </p:cNvPr>
            <p:cNvCxnSpPr>
              <a:cxnSpLocks noChangeAspect="1"/>
              <a:stCxn id="83" idx="0"/>
              <a:endCxn id="88" idx="1"/>
            </p:cNvCxnSpPr>
            <p:nvPr/>
          </p:nvCxnSpPr>
          <p:spPr>
            <a:xfrm rot="5400000" flipH="1" flipV="1">
              <a:off x="4492598" y="4422830"/>
              <a:ext cx="313759" cy="590198"/>
            </a:xfrm>
            <a:prstGeom prst="curvedConnector2">
              <a:avLst/>
            </a:prstGeom>
            <a:ln w="12700" cap="sq" cmpd="tri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bevel/>
              <a:headEnd type="oval" w="sm" len="sm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Curved 61">
              <a:extLst>
                <a:ext uri="{FF2B5EF4-FFF2-40B4-BE49-F238E27FC236}">
                  <a16:creationId xmlns:a16="http://schemas.microsoft.com/office/drawing/2014/main" id="{BF092DF8-1E49-4E87-A705-121D6F3076DD}"/>
                </a:ext>
              </a:extLst>
            </p:cNvPr>
            <p:cNvCxnSpPr>
              <a:cxnSpLocks noChangeAspect="1"/>
              <a:stCxn id="88" idx="3"/>
              <a:endCxn id="74" idx="0"/>
            </p:cNvCxnSpPr>
            <p:nvPr/>
          </p:nvCxnSpPr>
          <p:spPr>
            <a:xfrm>
              <a:off x="5790353" y="4561049"/>
              <a:ext cx="517303" cy="316149"/>
            </a:xfrm>
            <a:prstGeom prst="curvedConnector2">
              <a:avLst/>
            </a:prstGeom>
            <a:ln w="12700" cap="sq" cmpd="tri">
              <a:gradFill>
                <a:gsLst>
                  <a:gs pos="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bevel/>
              <a:headEnd type="oval" w="sm" len="sm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nector: Curved 63">
              <a:extLst>
                <a:ext uri="{FF2B5EF4-FFF2-40B4-BE49-F238E27FC236}">
                  <a16:creationId xmlns:a16="http://schemas.microsoft.com/office/drawing/2014/main" id="{2AD94C43-61C5-45FB-A83C-6C414DDDCB82}"/>
                </a:ext>
              </a:extLst>
            </p:cNvPr>
            <p:cNvCxnSpPr>
              <a:cxnSpLocks noChangeAspect="1"/>
              <a:stCxn id="74" idx="2"/>
              <a:endCxn id="66" idx="3"/>
            </p:cNvCxnSpPr>
            <p:nvPr/>
          </p:nvCxnSpPr>
          <p:spPr>
            <a:xfrm rot="5400000">
              <a:off x="5885627" y="5227985"/>
              <a:ext cx="302940" cy="541118"/>
            </a:xfrm>
            <a:prstGeom prst="curvedConnector2">
              <a:avLst/>
            </a:prstGeom>
            <a:ln w="12700" cap="sq" cmpd="tri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1"/>
              </a:gradFill>
              <a:prstDash val="solid"/>
              <a:bevel/>
              <a:headEnd type="oval" w="sm" len="sm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B8331A1-33ED-4F26-85B9-832C1E35DC6A}"/>
              </a:ext>
            </a:extLst>
          </p:cNvPr>
          <p:cNvGrpSpPr/>
          <p:nvPr/>
        </p:nvGrpSpPr>
        <p:grpSpPr>
          <a:xfrm>
            <a:off x="5201750" y="4765764"/>
            <a:ext cx="4458103" cy="1015507"/>
            <a:chOff x="2269467" y="3487488"/>
            <a:chExt cx="5944137" cy="1354009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1BEFDE6-12D7-4F54-A060-021DD34DACA6}"/>
                </a:ext>
              </a:extLst>
            </p:cNvPr>
            <p:cNvCxnSpPr>
              <a:cxnSpLocks/>
              <a:stCxn id="99" idx="1"/>
              <a:endCxn id="96" idx="1"/>
            </p:cNvCxnSpPr>
            <p:nvPr/>
          </p:nvCxnSpPr>
          <p:spPr>
            <a:xfrm>
              <a:off x="6645100" y="4164492"/>
              <a:ext cx="4420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Flowchart: Alternate Process 92">
              <a:extLst>
                <a:ext uri="{FF2B5EF4-FFF2-40B4-BE49-F238E27FC236}">
                  <a16:creationId xmlns:a16="http://schemas.microsoft.com/office/drawing/2014/main" id="{05147B70-EA07-4CC3-B4C4-B649AC84C1D0}"/>
                </a:ext>
              </a:extLst>
            </p:cNvPr>
            <p:cNvSpPr/>
            <p:nvPr/>
          </p:nvSpPr>
          <p:spPr>
            <a:xfrm>
              <a:off x="3578916" y="3487490"/>
              <a:ext cx="3362753" cy="1354007"/>
            </a:xfrm>
            <a:prstGeom prst="flowChartAlternateProcess">
              <a:avLst/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F789936-C9B0-47FB-A2F3-E2D24685C916}"/>
                </a:ext>
              </a:extLst>
            </p:cNvPr>
            <p:cNvSpPr/>
            <p:nvPr/>
          </p:nvSpPr>
          <p:spPr>
            <a:xfrm>
              <a:off x="2269467" y="3655126"/>
              <a:ext cx="1280160" cy="4572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Sensor Suitcase</a:t>
              </a:r>
            </a:p>
            <a:p>
              <a:pPr marL="34290" indent="68580"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Controllers</a:t>
              </a:r>
            </a:p>
            <a:p>
              <a:pPr marL="34290" indent="68580"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External Sensors 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9F2B0C-BA97-435E-B455-1BF58687623B}"/>
                </a:ext>
              </a:extLst>
            </p:cNvPr>
            <p:cNvGrpSpPr/>
            <p:nvPr/>
          </p:nvGrpSpPr>
          <p:grpSpPr>
            <a:xfrm>
              <a:off x="3664278" y="3652461"/>
              <a:ext cx="666110" cy="1030719"/>
              <a:chOff x="2934463" y="4836700"/>
              <a:chExt cx="666110" cy="1030719"/>
            </a:xfrm>
          </p:grpSpPr>
          <p:sp>
            <p:nvSpPr>
              <p:cNvPr id="117" name="Rectangle: Rounded Corners 5">
                <a:extLst>
                  <a:ext uri="{FF2B5EF4-FFF2-40B4-BE49-F238E27FC236}">
                    <a16:creationId xmlns:a16="http://schemas.microsoft.com/office/drawing/2014/main" id="{6647A088-B5D6-45CD-87F6-9B1A04DB791E}"/>
                  </a:ext>
                </a:extLst>
              </p:cNvPr>
              <p:cNvSpPr/>
              <p:nvPr/>
            </p:nvSpPr>
            <p:spPr>
              <a:xfrm>
                <a:off x="2934463" y="4836700"/>
                <a:ext cx="666110" cy="103071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E0C9F96-565C-4562-BFDF-9795950E0D3F}"/>
                  </a:ext>
                </a:extLst>
              </p:cNvPr>
              <p:cNvSpPr/>
              <p:nvPr/>
            </p:nvSpPr>
            <p:spPr>
              <a:xfrm>
                <a:off x="2961701" y="4878909"/>
                <a:ext cx="441960" cy="373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5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I-O*</a:t>
                </a:r>
              </a:p>
              <a:p>
                <a:pPr algn="ctr"/>
                <a:r>
                  <a:rPr lang="en-US" sz="75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en-US" sz="1350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E933039-3522-4546-8125-022D74F4C39C}"/>
                  </a:ext>
                </a:extLst>
              </p:cNvPr>
              <p:cNvSpPr/>
              <p:nvPr/>
            </p:nvSpPr>
            <p:spPr>
              <a:xfrm>
                <a:off x="3154056" y="5170009"/>
                <a:ext cx="441960" cy="373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5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I-O</a:t>
                </a:r>
              </a:p>
              <a:p>
                <a:pPr algn="ctr"/>
                <a:r>
                  <a:rPr lang="en-US" sz="75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en-US" sz="1350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BDBF8A5-1ACF-4AAD-B252-61A099CAA328}"/>
                  </a:ext>
                </a:extLst>
              </p:cNvPr>
              <p:cNvSpPr/>
              <p:nvPr/>
            </p:nvSpPr>
            <p:spPr>
              <a:xfrm>
                <a:off x="2944681" y="5465478"/>
                <a:ext cx="441960" cy="3733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75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I-O</a:t>
                </a:r>
              </a:p>
              <a:p>
                <a:pPr algn="ctr"/>
                <a:r>
                  <a:rPr lang="en-US" sz="75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endParaRPr lang="en-US" sz="1350" dirty="0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1AF96DA-DBE6-4497-9003-30BEB8F41ADA}"/>
                </a:ext>
              </a:extLst>
            </p:cNvPr>
            <p:cNvSpPr/>
            <p:nvPr/>
          </p:nvSpPr>
          <p:spPr>
            <a:xfrm>
              <a:off x="7087122" y="3487489"/>
              <a:ext cx="320040" cy="135400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750" dirty="0">
                  <a:latin typeface="Arial" panose="020B0604020202020204" pitchFamily="34" charset="0"/>
                  <a:cs typeface="Arial" panose="020B0604020202020204" pitchFamily="34" charset="0"/>
                </a:rPr>
                <a:t>Firewall-protected Local Network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BF21569-1F4B-4316-850B-817F5C8FC76F}"/>
                </a:ext>
              </a:extLst>
            </p:cNvPr>
            <p:cNvCxnSpPr>
              <a:cxnSpLocks/>
              <a:stCxn id="113" idx="3"/>
              <a:endCxn id="96" idx="1"/>
            </p:cNvCxnSpPr>
            <p:nvPr/>
          </p:nvCxnSpPr>
          <p:spPr>
            <a:xfrm flipV="1">
              <a:off x="6628693" y="4164493"/>
              <a:ext cx="458429" cy="3328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B15ACD8-E3BC-4DC3-A1DA-CDCF2BD8F831}"/>
                </a:ext>
              </a:extLst>
            </p:cNvPr>
            <p:cNvSpPr/>
            <p:nvPr/>
          </p:nvSpPr>
          <p:spPr>
            <a:xfrm>
              <a:off x="6688679" y="4131466"/>
              <a:ext cx="183356" cy="78179"/>
            </a:xfrm>
            <a:prstGeom prst="rect">
              <a:avLst/>
            </a:prstGeom>
            <a:gradFill>
              <a:gsLst>
                <a:gs pos="100000">
                  <a:srgbClr val="FFDA6A"/>
                </a:gs>
                <a:gs pos="0">
                  <a:schemeClr val="accent4">
                    <a:lumMod val="97000"/>
                    <a:lumOff val="3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99" name="Graphic 32" descr="Stopwatch">
              <a:extLst>
                <a:ext uri="{FF2B5EF4-FFF2-40B4-BE49-F238E27FC236}">
                  <a16:creationId xmlns:a16="http://schemas.microsoft.com/office/drawing/2014/main" id="{44C39C58-7876-4782-AE70-1493C166C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6645100" y="4033047"/>
              <a:ext cx="271810" cy="26289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A64E773-6E15-4DFA-A1DE-F1ACBD33BAAC}"/>
                </a:ext>
              </a:extLst>
            </p:cNvPr>
            <p:cNvSpPr/>
            <p:nvPr/>
          </p:nvSpPr>
          <p:spPr>
            <a:xfrm>
              <a:off x="6617796" y="4246433"/>
              <a:ext cx="312697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525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Buffer</a:t>
              </a:r>
              <a:endParaRPr lang="en-US" sz="900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6A08D88-BC73-4806-AB23-7F9D923F29F6}"/>
                </a:ext>
              </a:extLst>
            </p:cNvPr>
            <p:cNvSpPr/>
            <p:nvPr/>
          </p:nvSpPr>
          <p:spPr>
            <a:xfrm>
              <a:off x="2271562" y="4225980"/>
              <a:ext cx="1280160" cy="4572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Target Operation</a:t>
              </a:r>
            </a:p>
            <a:p>
              <a:pPr marL="34290" indent="68580"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Cat. Fast Pyrolysis</a:t>
              </a:r>
            </a:p>
            <a:p>
              <a:pPr marL="34290" indent="68580"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Internal Sensors 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08A0B4F-4336-4793-AF32-EB03D2A62B31}"/>
                </a:ext>
              </a:extLst>
            </p:cNvPr>
            <p:cNvSpPr/>
            <p:nvPr/>
          </p:nvSpPr>
          <p:spPr>
            <a:xfrm>
              <a:off x="7434778" y="3959801"/>
              <a:ext cx="778826" cy="47625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 Service</a:t>
              </a:r>
            </a:p>
            <a:p>
              <a:pPr marL="34290" indent="68580"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Public</a:t>
              </a:r>
            </a:p>
            <a:p>
              <a:pPr marL="34290" indent="68580">
                <a:buFont typeface="Arial" panose="020B0604020202020204" pitchFamily="34" charset="0"/>
                <a:buChar char="•"/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Private </a:t>
              </a:r>
            </a:p>
          </p:txBody>
        </p:sp>
        <p:cxnSp>
          <p:nvCxnSpPr>
            <p:cNvPr id="103" name="Connector: Elbow 61">
              <a:extLst>
                <a:ext uri="{FF2B5EF4-FFF2-40B4-BE49-F238E27FC236}">
                  <a16:creationId xmlns:a16="http://schemas.microsoft.com/office/drawing/2014/main" id="{69950C7C-78AE-459E-B468-3F3656ACD18C}"/>
                </a:ext>
              </a:extLst>
            </p:cNvPr>
            <p:cNvCxnSpPr>
              <a:cxnSpLocks/>
              <a:stCxn id="105" idx="2"/>
              <a:endCxn id="102" idx="2"/>
            </p:cNvCxnSpPr>
            <p:nvPr/>
          </p:nvCxnSpPr>
          <p:spPr>
            <a:xfrm rot="5400000" flipH="1" flipV="1">
              <a:off x="7490589" y="4352895"/>
              <a:ext cx="250446" cy="416758"/>
            </a:xfrm>
            <a:prstGeom prst="bentConnector3">
              <a:avLst>
                <a:gd name="adj1" fmla="val -1901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or: Elbow 65">
              <a:extLst>
                <a:ext uri="{FF2B5EF4-FFF2-40B4-BE49-F238E27FC236}">
                  <a16:creationId xmlns:a16="http://schemas.microsoft.com/office/drawing/2014/main" id="{F6BE01D7-4BB2-454D-875C-49D9F9E3C679}"/>
                </a:ext>
              </a:extLst>
            </p:cNvPr>
            <p:cNvCxnSpPr>
              <a:cxnSpLocks/>
              <a:stCxn id="105" idx="0"/>
              <a:endCxn id="102" idx="0"/>
            </p:cNvCxnSpPr>
            <p:nvPr/>
          </p:nvCxnSpPr>
          <p:spPr>
            <a:xfrm rot="16200000" flipH="1">
              <a:off x="7462142" y="3597752"/>
              <a:ext cx="307339" cy="416758"/>
            </a:xfrm>
            <a:prstGeom prst="bentConnector3">
              <a:avLst>
                <a:gd name="adj1" fmla="val 155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335770B-7CA7-4885-81E9-61A3151468D0}"/>
                </a:ext>
              </a:extLst>
            </p:cNvPr>
            <p:cNvSpPr/>
            <p:nvPr/>
          </p:nvSpPr>
          <p:spPr>
            <a:xfrm>
              <a:off x="7247413" y="3652462"/>
              <a:ext cx="320040" cy="10340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7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6" name="Connector: Elbow 88">
              <a:extLst>
                <a:ext uri="{FF2B5EF4-FFF2-40B4-BE49-F238E27FC236}">
                  <a16:creationId xmlns:a16="http://schemas.microsoft.com/office/drawing/2014/main" id="{1CCB0F4D-AB84-4866-8F3F-684BCE491D50}"/>
                </a:ext>
              </a:extLst>
            </p:cNvPr>
            <p:cNvCxnSpPr>
              <a:cxnSpLocks/>
              <a:stCxn id="94" idx="2"/>
              <a:endCxn id="93" idx="1"/>
            </p:cNvCxnSpPr>
            <p:nvPr/>
          </p:nvCxnSpPr>
          <p:spPr>
            <a:xfrm rot="16200000" flipH="1">
              <a:off x="3218147" y="3803725"/>
              <a:ext cx="52168" cy="669369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nector: Elbow 91">
              <a:extLst>
                <a:ext uri="{FF2B5EF4-FFF2-40B4-BE49-F238E27FC236}">
                  <a16:creationId xmlns:a16="http://schemas.microsoft.com/office/drawing/2014/main" id="{76DFEF83-EFC9-4FF0-819B-F00054A0B5D6}"/>
                </a:ext>
              </a:extLst>
            </p:cNvPr>
            <p:cNvCxnSpPr>
              <a:cxnSpLocks/>
              <a:stCxn id="101" idx="0"/>
              <a:endCxn id="93" idx="1"/>
            </p:cNvCxnSpPr>
            <p:nvPr/>
          </p:nvCxnSpPr>
          <p:spPr>
            <a:xfrm rot="5400000" flipH="1" flipV="1">
              <a:off x="3214536" y="3861600"/>
              <a:ext cx="61486" cy="667274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B00B73D-805D-4861-8EA6-59DCDB47AE2F}"/>
                </a:ext>
              </a:extLst>
            </p:cNvPr>
            <p:cNvGrpSpPr/>
            <p:nvPr/>
          </p:nvGrpSpPr>
          <p:grpSpPr>
            <a:xfrm>
              <a:off x="4492887" y="3632261"/>
              <a:ext cx="829888" cy="1080398"/>
              <a:chOff x="3528370" y="4835681"/>
              <a:chExt cx="732989" cy="1080398"/>
            </a:xfrm>
          </p:grpSpPr>
          <p:sp>
            <p:nvSpPr>
              <p:cNvPr id="115" name="Rectangle: Rounded Corners 104">
                <a:extLst>
                  <a:ext uri="{FF2B5EF4-FFF2-40B4-BE49-F238E27FC236}">
                    <a16:creationId xmlns:a16="http://schemas.microsoft.com/office/drawing/2014/main" id="{ABDA7285-E083-4B8F-93C0-702EB5DF03F8}"/>
                  </a:ext>
                </a:extLst>
              </p:cNvPr>
              <p:cNvSpPr/>
              <p:nvPr/>
            </p:nvSpPr>
            <p:spPr>
              <a:xfrm>
                <a:off x="3528370" y="4855881"/>
                <a:ext cx="702827" cy="103072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461818A-D164-4482-BED2-CCDA369503CD}"/>
                  </a:ext>
                </a:extLst>
              </p:cNvPr>
              <p:cNvSpPr/>
              <p:nvPr/>
            </p:nvSpPr>
            <p:spPr>
              <a:xfrm>
                <a:off x="3547908" y="4835681"/>
                <a:ext cx="713451" cy="10803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US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7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Agent</a:t>
                </a:r>
              </a:p>
              <a:p>
                <a:pPr marL="34290" indent="68580">
                  <a:buFont typeface="Arial" panose="020B0604020202020204" pitchFamily="34" charset="0"/>
                  <a:buChar char="•"/>
                </a:pPr>
                <a:r>
                  <a:rPr lang="en-US" sz="7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Generator</a:t>
                </a:r>
              </a:p>
              <a:p>
                <a:pPr marL="34290" indent="68580">
                  <a:buFont typeface="Arial" panose="020B0604020202020204" pitchFamily="34" charset="0"/>
                  <a:buChar char="•"/>
                </a:pPr>
                <a:r>
                  <a:rPr lang="en-US" sz="7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Processor</a:t>
                </a:r>
              </a:p>
              <a:p>
                <a:pPr marL="34290" indent="68580">
                  <a:buFont typeface="Arial" panose="020B0604020202020204" pitchFamily="34" charset="0"/>
                  <a:buChar char="•"/>
                </a:pPr>
                <a:r>
                  <a:rPr lang="en-US" sz="7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Simulator</a:t>
                </a:r>
              </a:p>
              <a:p>
                <a:pPr marL="34290" indent="68580">
                  <a:buFont typeface="Arial" panose="020B0604020202020204" pitchFamily="34" charset="0"/>
                  <a:buChar char="•"/>
                </a:pPr>
                <a:r>
                  <a:rPr lang="en-US" sz="7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Compiler </a:t>
                </a: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B8C8AD2-D166-49A6-B923-B760344E4A24}"/>
                </a:ext>
              </a:extLst>
            </p:cNvPr>
            <p:cNvCxnSpPr>
              <a:cxnSpLocks/>
              <a:stCxn id="117" idx="3"/>
              <a:endCxn id="115" idx="1"/>
            </p:cNvCxnSpPr>
            <p:nvPr/>
          </p:nvCxnSpPr>
          <p:spPr>
            <a:xfrm>
              <a:off x="4330388" y="4167821"/>
              <a:ext cx="162499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67A072E-44EA-42CA-A851-E70FC9C7EC5E}"/>
                </a:ext>
              </a:extLst>
            </p:cNvPr>
            <p:cNvGrpSpPr/>
            <p:nvPr/>
          </p:nvGrpSpPr>
          <p:grpSpPr>
            <a:xfrm>
              <a:off x="5452488" y="3487488"/>
              <a:ext cx="1183064" cy="1354008"/>
              <a:chOff x="3512924" y="4692272"/>
              <a:chExt cx="763100" cy="1354008"/>
            </a:xfrm>
          </p:grpSpPr>
          <p:sp>
            <p:nvSpPr>
              <p:cNvPr id="113" name="Rectangle: Rounded Corners 114">
                <a:extLst>
                  <a:ext uri="{FF2B5EF4-FFF2-40B4-BE49-F238E27FC236}">
                    <a16:creationId xmlns:a16="http://schemas.microsoft.com/office/drawing/2014/main" id="{9D3E789E-1427-4705-BC56-0B17A4A38258}"/>
                  </a:ext>
                </a:extLst>
              </p:cNvPr>
              <p:cNvSpPr/>
              <p:nvPr/>
            </p:nvSpPr>
            <p:spPr>
              <a:xfrm>
                <a:off x="3512924" y="4857245"/>
                <a:ext cx="758675" cy="103071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18AD679-B1FC-4B4B-A368-B43DD538DBA2}"/>
                  </a:ext>
                </a:extLst>
              </p:cNvPr>
              <p:cNvSpPr/>
              <p:nvPr/>
            </p:nvSpPr>
            <p:spPr>
              <a:xfrm>
                <a:off x="3532591" y="4692272"/>
                <a:ext cx="743433" cy="13540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US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7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Knowledge Agent</a:t>
                </a:r>
              </a:p>
              <a:p>
                <a:pPr marL="34290" indent="68580">
                  <a:buFont typeface="Arial" panose="020B0604020202020204" pitchFamily="34" charset="0"/>
                  <a:buChar char="•"/>
                </a:pPr>
                <a:r>
                  <a:rPr lang="en-US" sz="7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Analysis</a:t>
                </a:r>
              </a:p>
              <a:p>
                <a:pPr marL="34290" indent="68580">
                  <a:buFont typeface="Arial" panose="020B0604020202020204" pitchFamily="34" charset="0"/>
                  <a:buChar char="•"/>
                </a:pPr>
                <a:r>
                  <a:rPr lang="en-US" sz="7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Prediction Models</a:t>
                </a:r>
              </a:p>
              <a:p>
                <a:pPr marL="34290" indent="68580">
                  <a:buFont typeface="Arial" panose="020B0604020202020204" pitchFamily="34" charset="0"/>
                  <a:buChar char="•"/>
                </a:pPr>
                <a:r>
                  <a:rPr lang="en-US" sz="7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Knowle. Archive </a:t>
                </a:r>
              </a:p>
            </p:txBody>
          </p:sp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570A90D-F30F-46B6-A1ED-2EDAE23A7B74}"/>
                </a:ext>
              </a:extLst>
            </p:cNvPr>
            <p:cNvCxnSpPr>
              <a:cxnSpLocks/>
              <a:stCxn id="115" idx="3"/>
              <a:endCxn id="113" idx="1"/>
            </p:cNvCxnSpPr>
            <p:nvPr/>
          </p:nvCxnSpPr>
          <p:spPr>
            <a:xfrm>
              <a:off x="5288626" y="4167821"/>
              <a:ext cx="163863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2529BCB-0382-480F-86C4-A3DFFF0DE726}"/>
                </a:ext>
              </a:extLst>
            </p:cNvPr>
            <p:cNvSpPr/>
            <p:nvPr/>
          </p:nvSpPr>
          <p:spPr>
            <a:xfrm>
              <a:off x="3722246" y="4683180"/>
              <a:ext cx="792491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6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 Input-Output </a:t>
              </a:r>
              <a:endParaRPr lang="en-US" sz="1050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5DD2387-3A3E-4C7E-8BA2-C0B57015E58B}"/>
              </a:ext>
            </a:extLst>
          </p:cNvPr>
          <p:cNvGrpSpPr/>
          <p:nvPr/>
        </p:nvGrpSpPr>
        <p:grpSpPr>
          <a:xfrm>
            <a:off x="2749151" y="6039636"/>
            <a:ext cx="4247800" cy="1124534"/>
            <a:chOff x="3045935" y="1389291"/>
            <a:chExt cx="5663733" cy="1499378"/>
          </a:xfrm>
        </p:grpSpPr>
        <p:sp>
          <p:nvSpPr>
            <p:cNvPr id="122" name="Freeform: Shape 3">
              <a:extLst>
                <a:ext uri="{FF2B5EF4-FFF2-40B4-BE49-F238E27FC236}">
                  <a16:creationId xmlns:a16="http://schemas.microsoft.com/office/drawing/2014/main" id="{C1FBCC2D-5BFF-447B-A991-15E4C3363F39}"/>
                </a:ext>
              </a:extLst>
            </p:cNvPr>
            <p:cNvSpPr/>
            <p:nvPr/>
          </p:nvSpPr>
          <p:spPr>
            <a:xfrm rot="16200000">
              <a:off x="3225347" y="1209879"/>
              <a:ext cx="1485901" cy="1844726"/>
            </a:xfrm>
            <a:custGeom>
              <a:avLst/>
              <a:gdLst>
                <a:gd name="connsiteX0" fmla="*/ 0 w 1844725"/>
                <a:gd name="connsiteY0" fmla="*/ 74295 h 1485900"/>
                <a:gd name="connsiteX1" fmla="*/ 74295 w 1844725"/>
                <a:gd name="connsiteY1" fmla="*/ 0 h 1485900"/>
                <a:gd name="connsiteX2" fmla="*/ 1770430 w 1844725"/>
                <a:gd name="connsiteY2" fmla="*/ 0 h 1485900"/>
                <a:gd name="connsiteX3" fmla="*/ 1844725 w 1844725"/>
                <a:gd name="connsiteY3" fmla="*/ 74295 h 1485900"/>
                <a:gd name="connsiteX4" fmla="*/ 1844725 w 1844725"/>
                <a:gd name="connsiteY4" fmla="*/ 1411605 h 1485900"/>
                <a:gd name="connsiteX5" fmla="*/ 1770430 w 1844725"/>
                <a:gd name="connsiteY5" fmla="*/ 1485900 h 1485900"/>
                <a:gd name="connsiteX6" fmla="*/ 74295 w 1844725"/>
                <a:gd name="connsiteY6" fmla="*/ 1485900 h 1485900"/>
                <a:gd name="connsiteX7" fmla="*/ 0 w 1844725"/>
                <a:gd name="connsiteY7" fmla="*/ 1411605 h 1485900"/>
                <a:gd name="connsiteX8" fmla="*/ 0 w 1844725"/>
                <a:gd name="connsiteY8" fmla="*/ 74295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4725" h="1485900">
                  <a:moveTo>
                    <a:pt x="1752488" y="0"/>
                  </a:moveTo>
                  <a:cubicBezTo>
                    <a:pt x="1803429" y="0"/>
                    <a:pt x="1844724" y="26793"/>
                    <a:pt x="1844724" y="59844"/>
                  </a:cubicBezTo>
                  <a:lnTo>
                    <a:pt x="1844724" y="1426056"/>
                  </a:lnTo>
                  <a:cubicBezTo>
                    <a:pt x="1844724" y="1459107"/>
                    <a:pt x="1803429" y="1485900"/>
                    <a:pt x="1752488" y="1485900"/>
                  </a:cubicBezTo>
                  <a:lnTo>
                    <a:pt x="92237" y="1485900"/>
                  </a:lnTo>
                  <a:cubicBezTo>
                    <a:pt x="41296" y="1485900"/>
                    <a:pt x="1" y="1459107"/>
                    <a:pt x="1" y="1426056"/>
                  </a:cubicBezTo>
                  <a:lnTo>
                    <a:pt x="1" y="59844"/>
                  </a:lnTo>
                  <a:cubicBezTo>
                    <a:pt x="1" y="26793"/>
                    <a:pt x="41296" y="0"/>
                    <a:pt x="92237" y="0"/>
                  </a:cubicBezTo>
                  <a:lnTo>
                    <a:pt x="1752488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lumMod val="20000"/>
                    <a:lumOff val="80000"/>
                  </a:schemeClr>
                </a:gs>
                <a:gs pos="13000">
                  <a:schemeClr val="accent2">
                    <a:lumMod val="75000"/>
                  </a:schemeClr>
                </a:gs>
              </a:gsLst>
              <a:lin ang="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0597" tIns="25719" rIns="33338" bIns="1106834" numCol="1" spcCol="1270" anchor="t" anchorCtr="0">
              <a:noAutofit/>
            </a:bodyPr>
            <a:lstStyle/>
            <a:p>
              <a:pPr algn="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 Dataset</a:t>
              </a:r>
            </a:p>
          </p:txBody>
        </p:sp>
        <p:sp>
          <p:nvSpPr>
            <p:cNvPr id="123" name="Freeform: Shape 4">
              <a:extLst>
                <a:ext uri="{FF2B5EF4-FFF2-40B4-BE49-F238E27FC236}">
                  <a16:creationId xmlns:a16="http://schemas.microsoft.com/office/drawing/2014/main" id="{1B052ADA-CB43-4EA0-B1DE-A0CDD4BBF23C}"/>
                </a:ext>
              </a:extLst>
            </p:cNvPr>
            <p:cNvSpPr/>
            <p:nvPr/>
          </p:nvSpPr>
          <p:spPr>
            <a:xfrm>
              <a:off x="3414879" y="1389292"/>
              <a:ext cx="1374320" cy="1485900"/>
            </a:xfrm>
            <a:custGeom>
              <a:avLst/>
              <a:gdLst>
                <a:gd name="connsiteX0" fmla="*/ 0 w 1374320"/>
                <a:gd name="connsiteY0" fmla="*/ 0 h 1485900"/>
                <a:gd name="connsiteX1" fmla="*/ 1374320 w 1374320"/>
                <a:gd name="connsiteY1" fmla="*/ 0 h 1485900"/>
                <a:gd name="connsiteX2" fmla="*/ 1374320 w 1374320"/>
                <a:gd name="connsiteY2" fmla="*/ 1485900 h 1485900"/>
                <a:gd name="connsiteX3" fmla="*/ 0 w 1374320"/>
                <a:gd name="connsiteY3" fmla="*/ 1485900 h 1485900"/>
                <a:gd name="connsiteX4" fmla="*/ 0 w 1374320"/>
                <a:gd name="connsiteY4" fmla="*/ 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320" h="1485900">
                  <a:moveTo>
                    <a:pt x="0" y="0"/>
                  </a:moveTo>
                  <a:lnTo>
                    <a:pt x="1374320" y="0"/>
                  </a:lnTo>
                  <a:lnTo>
                    <a:pt x="1374320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859" rIns="0" bIns="0" numCol="1" spcCol="1270" anchor="t" anchorCtr="0">
              <a:noAutofit/>
            </a:bodyPr>
            <a:lstStyle/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x= Parameter inputs</a:t>
              </a: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y= Energy outputs</a:t>
              </a: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= (</a:t>
              </a:r>
              <a:r>
                <a:rPr lang="en-US" sz="7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en-US" sz="750" baseline="30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7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,y</a:t>
              </a:r>
              <a:r>
                <a:rPr lang="en-US" sz="750" baseline="30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       </a:t>
              </a:r>
              <a:r>
                <a:rPr lang="en-US" sz="7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=1,…,m</a:t>
              </a: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: Shape 5">
              <a:extLst>
                <a:ext uri="{FF2B5EF4-FFF2-40B4-BE49-F238E27FC236}">
                  <a16:creationId xmlns:a16="http://schemas.microsoft.com/office/drawing/2014/main" id="{14FD39C4-BA27-47D1-9DE9-87E54A5D9B3D}"/>
                </a:ext>
              </a:extLst>
            </p:cNvPr>
            <p:cNvSpPr/>
            <p:nvPr/>
          </p:nvSpPr>
          <p:spPr>
            <a:xfrm rot="16200000">
              <a:off x="5134638" y="1209879"/>
              <a:ext cx="1485901" cy="1844726"/>
            </a:xfrm>
            <a:custGeom>
              <a:avLst/>
              <a:gdLst>
                <a:gd name="connsiteX0" fmla="*/ 0 w 1844725"/>
                <a:gd name="connsiteY0" fmla="*/ 74295 h 1485900"/>
                <a:gd name="connsiteX1" fmla="*/ 74295 w 1844725"/>
                <a:gd name="connsiteY1" fmla="*/ 0 h 1485900"/>
                <a:gd name="connsiteX2" fmla="*/ 1770430 w 1844725"/>
                <a:gd name="connsiteY2" fmla="*/ 0 h 1485900"/>
                <a:gd name="connsiteX3" fmla="*/ 1844725 w 1844725"/>
                <a:gd name="connsiteY3" fmla="*/ 74295 h 1485900"/>
                <a:gd name="connsiteX4" fmla="*/ 1844725 w 1844725"/>
                <a:gd name="connsiteY4" fmla="*/ 1411605 h 1485900"/>
                <a:gd name="connsiteX5" fmla="*/ 1770430 w 1844725"/>
                <a:gd name="connsiteY5" fmla="*/ 1485900 h 1485900"/>
                <a:gd name="connsiteX6" fmla="*/ 74295 w 1844725"/>
                <a:gd name="connsiteY6" fmla="*/ 1485900 h 1485900"/>
                <a:gd name="connsiteX7" fmla="*/ 0 w 1844725"/>
                <a:gd name="connsiteY7" fmla="*/ 1411605 h 1485900"/>
                <a:gd name="connsiteX8" fmla="*/ 0 w 1844725"/>
                <a:gd name="connsiteY8" fmla="*/ 74295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4725" h="1485900">
                  <a:moveTo>
                    <a:pt x="1752488" y="0"/>
                  </a:moveTo>
                  <a:cubicBezTo>
                    <a:pt x="1803429" y="0"/>
                    <a:pt x="1844724" y="26793"/>
                    <a:pt x="1844724" y="59844"/>
                  </a:cubicBezTo>
                  <a:lnTo>
                    <a:pt x="1844724" y="1426056"/>
                  </a:lnTo>
                  <a:cubicBezTo>
                    <a:pt x="1844724" y="1459107"/>
                    <a:pt x="1803429" y="1485900"/>
                    <a:pt x="1752488" y="1485900"/>
                  </a:cubicBezTo>
                  <a:lnTo>
                    <a:pt x="92237" y="1485900"/>
                  </a:lnTo>
                  <a:cubicBezTo>
                    <a:pt x="41296" y="1485900"/>
                    <a:pt x="1" y="1459107"/>
                    <a:pt x="1" y="1426056"/>
                  </a:cubicBezTo>
                  <a:lnTo>
                    <a:pt x="1" y="59844"/>
                  </a:lnTo>
                  <a:cubicBezTo>
                    <a:pt x="1" y="26793"/>
                    <a:pt x="41296" y="0"/>
                    <a:pt x="92237" y="0"/>
                  </a:cubicBezTo>
                  <a:lnTo>
                    <a:pt x="1752488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13000">
                  <a:schemeClr val="bg1">
                    <a:lumMod val="50000"/>
                  </a:schemeClr>
                </a:gs>
              </a:gsLst>
              <a:lin ang="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0597" tIns="25718" rIns="33338" bIns="1106835" numCol="1" spcCol="1270" anchor="t" anchorCtr="0">
              <a:noAutofit/>
            </a:bodyPr>
            <a:lstStyle/>
            <a:p>
              <a:pPr algn="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Learning Algorithm</a:t>
              </a:r>
            </a:p>
          </p:txBody>
        </p:sp>
        <p:sp>
          <p:nvSpPr>
            <p:cNvPr id="125" name="Flowchart: Extract 124">
              <a:extLst>
                <a:ext uri="{FF2B5EF4-FFF2-40B4-BE49-F238E27FC236}">
                  <a16:creationId xmlns:a16="http://schemas.microsoft.com/office/drawing/2014/main" id="{575B3591-9881-45D4-AEFB-289EA155E751}"/>
                </a:ext>
              </a:extLst>
            </p:cNvPr>
            <p:cNvSpPr/>
            <p:nvPr/>
          </p:nvSpPr>
          <p:spPr>
            <a:xfrm rot="5400000">
              <a:off x="4855342" y="2523853"/>
              <a:ext cx="218214" cy="276708"/>
            </a:xfrm>
            <a:prstGeom prst="flowChartExtra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6" name="Freeform: Shape 9">
              <a:extLst>
                <a:ext uri="{FF2B5EF4-FFF2-40B4-BE49-F238E27FC236}">
                  <a16:creationId xmlns:a16="http://schemas.microsoft.com/office/drawing/2014/main" id="{63E94ADD-1C8A-466F-8B8F-5371E60DCA9A}"/>
                </a:ext>
              </a:extLst>
            </p:cNvPr>
            <p:cNvSpPr/>
            <p:nvPr/>
          </p:nvSpPr>
          <p:spPr>
            <a:xfrm>
              <a:off x="5324171" y="1389292"/>
              <a:ext cx="1374320" cy="1485900"/>
            </a:xfrm>
            <a:custGeom>
              <a:avLst/>
              <a:gdLst>
                <a:gd name="connsiteX0" fmla="*/ 0 w 1374320"/>
                <a:gd name="connsiteY0" fmla="*/ 0 h 1485900"/>
                <a:gd name="connsiteX1" fmla="*/ 1374320 w 1374320"/>
                <a:gd name="connsiteY1" fmla="*/ 0 h 1485900"/>
                <a:gd name="connsiteX2" fmla="*/ 1374320 w 1374320"/>
                <a:gd name="connsiteY2" fmla="*/ 1485900 h 1485900"/>
                <a:gd name="connsiteX3" fmla="*/ 0 w 1374320"/>
                <a:gd name="connsiteY3" fmla="*/ 1485900 h 1485900"/>
                <a:gd name="connsiteX4" fmla="*/ 0 w 1374320"/>
                <a:gd name="connsiteY4" fmla="*/ 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320" h="1485900">
                  <a:moveTo>
                    <a:pt x="0" y="0"/>
                  </a:moveTo>
                  <a:lnTo>
                    <a:pt x="1374320" y="0"/>
                  </a:lnTo>
                  <a:lnTo>
                    <a:pt x="1374320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859" rIns="0" bIns="0" numCol="1" spcCol="1270" anchor="t" anchorCtr="0">
              <a:noAutofit/>
            </a:bodyPr>
            <a:lstStyle/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Find the weight for each parameters </a:t>
              </a: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ML techniques (e.g., SVM, ANN)</a:t>
              </a: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: Shape 16">
              <a:extLst>
                <a:ext uri="{FF2B5EF4-FFF2-40B4-BE49-F238E27FC236}">
                  <a16:creationId xmlns:a16="http://schemas.microsoft.com/office/drawing/2014/main" id="{4FAFD80D-C734-4BD0-B113-938361E639B5}"/>
                </a:ext>
              </a:extLst>
            </p:cNvPr>
            <p:cNvSpPr/>
            <p:nvPr/>
          </p:nvSpPr>
          <p:spPr>
            <a:xfrm rot="16200000">
              <a:off x="7044354" y="1209879"/>
              <a:ext cx="1485901" cy="1844726"/>
            </a:xfrm>
            <a:custGeom>
              <a:avLst/>
              <a:gdLst>
                <a:gd name="connsiteX0" fmla="*/ 0 w 1844725"/>
                <a:gd name="connsiteY0" fmla="*/ 74295 h 1485900"/>
                <a:gd name="connsiteX1" fmla="*/ 74295 w 1844725"/>
                <a:gd name="connsiteY1" fmla="*/ 0 h 1485900"/>
                <a:gd name="connsiteX2" fmla="*/ 1770430 w 1844725"/>
                <a:gd name="connsiteY2" fmla="*/ 0 h 1485900"/>
                <a:gd name="connsiteX3" fmla="*/ 1844725 w 1844725"/>
                <a:gd name="connsiteY3" fmla="*/ 74295 h 1485900"/>
                <a:gd name="connsiteX4" fmla="*/ 1844725 w 1844725"/>
                <a:gd name="connsiteY4" fmla="*/ 1411605 h 1485900"/>
                <a:gd name="connsiteX5" fmla="*/ 1770430 w 1844725"/>
                <a:gd name="connsiteY5" fmla="*/ 1485900 h 1485900"/>
                <a:gd name="connsiteX6" fmla="*/ 74295 w 1844725"/>
                <a:gd name="connsiteY6" fmla="*/ 1485900 h 1485900"/>
                <a:gd name="connsiteX7" fmla="*/ 0 w 1844725"/>
                <a:gd name="connsiteY7" fmla="*/ 1411605 h 1485900"/>
                <a:gd name="connsiteX8" fmla="*/ 0 w 1844725"/>
                <a:gd name="connsiteY8" fmla="*/ 74295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4725" h="1485900">
                  <a:moveTo>
                    <a:pt x="1752488" y="0"/>
                  </a:moveTo>
                  <a:cubicBezTo>
                    <a:pt x="1803429" y="0"/>
                    <a:pt x="1844724" y="26793"/>
                    <a:pt x="1844724" y="59844"/>
                  </a:cubicBezTo>
                  <a:lnTo>
                    <a:pt x="1844724" y="1426056"/>
                  </a:lnTo>
                  <a:cubicBezTo>
                    <a:pt x="1844724" y="1459107"/>
                    <a:pt x="1803429" y="1485900"/>
                    <a:pt x="1752488" y="1485900"/>
                  </a:cubicBezTo>
                  <a:lnTo>
                    <a:pt x="92237" y="1485900"/>
                  </a:lnTo>
                  <a:cubicBezTo>
                    <a:pt x="41296" y="1485900"/>
                    <a:pt x="1" y="1459107"/>
                    <a:pt x="1" y="1426056"/>
                  </a:cubicBezTo>
                  <a:lnTo>
                    <a:pt x="1" y="59844"/>
                  </a:lnTo>
                  <a:cubicBezTo>
                    <a:pt x="1" y="26793"/>
                    <a:pt x="41296" y="0"/>
                    <a:pt x="92237" y="0"/>
                  </a:cubicBezTo>
                  <a:lnTo>
                    <a:pt x="1752488" y="0"/>
                  </a:lnTo>
                  <a:close/>
                </a:path>
              </a:pathLst>
            </a:custGeom>
            <a:gradFill>
              <a:gsLst>
                <a:gs pos="100000">
                  <a:schemeClr val="accent4">
                    <a:lumMod val="20000"/>
                    <a:lumOff val="80000"/>
                  </a:schemeClr>
                </a:gs>
                <a:gs pos="13000">
                  <a:schemeClr val="accent4">
                    <a:lumMod val="75000"/>
                  </a:schemeClr>
                </a:gs>
              </a:gsLst>
              <a:lin ang="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0597" tIns="25718" rIns="33338" bIns="1106834" numCol="1" spcCol="1270" anchor="t" anchorCtr="0">
              <a:noAutofit/>
            </a:bodyPr>
            <a:lstStyle/>
            <a:p>
              <a:pPr algn="r" defTabSz="3333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 Energy</a:t>
              </a:r>
            </a:p>
          </p:txBody>
        </p:sp>
        <p:sp>
          <p:nvSpPr>
            <p:cNvPr id="128" name="Flowchart: Extract 127">
              <a:extLst>
                <a:ext uri="{FF2B5EF4-FFF2-40B4-BE49-F238E27FC236}">
                  <a16:creationId xmlns:a16="http://schemas.microsoft.com/office/drawing/2014/main" id="{ECF222CF-DBD4-45DE-B6EB-11AE3D6C4015}"/>
                </a:ext>
              </a:extLst>
            </p:cNvPr>
            <p:cNvSpPr/>
            <p:nvPr/>
          </p:nvSpPr>
          <p:spPr>
            <a:xfrm rot="5400000">
              <a:off x="6764633" y="2523853"/>
              <a:ext cx="218214" cy="276708"/>
            </a:xfrm>
            <a:prstGeom prst="flowChartExtra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9" name="Freeform: Shape 19">
              <a:extLst>
                <a:ext uri="{FF2B5EF4-FFF2-40B4-BE49-F238E27FC236}">
                  <a16:creationId xmlns:a16="http://schemas.microsoft.com/office/drawing/2014/main" id="{20BA648F-0BA7-4185-9054-C5365445CEA4}"/>
                </a:ext>
              </a:extLst>
            </p:cNvPr>
            <p:cNvSpPr/>
            <p:nvPr/>
          </p:nvSpPr>
          <p:spPr>
            <a:xfrm>
              <a:off x="7233886" y="1389292"/>
              <a:ext cx="1374320" cy="1485900"/>
            </a:xfrm>
            <a:custGeom>
              <a:avLst/>
              <a:gdLst>
                <a:gd name="connsiteX0" fmla="*/ 0 w 1374320"/>
                <a:gd name="connsiteY0" fmla="*/ 0 h 1485900"/>
                <a:gd name="connsiteX1" fmla="*/ 1374320 w 1374320"/>
                <a:gd name="connsiteY1" fmla="*/ 0 h 1485900"/>
                <a:gd name="connsiteX2" fmla="*/ 1374320 w 1374320"/>
                <a:gd name="connsiteY2" fmla="*/ 1485900 h 1485900"/>
                <a:gd name="connsiteX3" fmla="*/ 0 w 1374320"/>
                <a:gd name="connsiteY3" fmla="*/ 1485900 h 1485900"/>
                <a:gd name="connsiteX4" fmla="*/ 0 w 1374320"/>
                <a:gd name="connsiteY4" fmla="*/ 0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320" h="1485900">
                  <a:moveTo>
                    <a:pt x="0" y="0"/>
                  </a:moveTo>
                  <a:lnTo>
                    <a:pt x="1374320" y="0"/>
                  </a:lnTo>
                  <a:lnTo>
                    <a:pt x="1374320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859" rIns="0" bIns="0" numCol="1" spcCol="1270" anchor="t" anchorCtr="0">
              <a:noAutofit/>
            </a:bodyPr>
            <a:lstStyle/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 energy used</a:t>
              </a: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the defined weights and inputs  </a:t>
              </a: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0" name="Picture 3">
              <a:extLst>
                <a:ext uri="{FF2B5EF4-FFF2-40B4-BE49-F238E27FC236}">
                  <a16:creationId xmlns:a16="http://schemas.microsoft.com/office/drawing/2014/main" id="{59C53093-D50E-4686-B235-60EF25EE85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3" t="22761" r="32808"/>
            <a:stretch/>
          </p:blipFill>
          <p:spPr bwMode="auto">
            <a:xfrm>
              <a:off x="7086743" y="2035010"/>
              <a:ext cx="952270" cy="778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1" name="Rounded Rectangle 7">
              <a:extLst>
                <a:ext uri="{FF2B5EF4-FFF2-40B4-BE49-F238E27FC236}">
                  <a16:creationId xmlns:a16="http://schemas.microsoft.com/office/drawing/2014/main" id="{3AA517BC-C57C-420B-83F0-7E64AE2D37BB}"/>
                </a:ext>
              </a:extLst>
            </p:cNvPr>
            <p:cNvSpPr/>
            <p:nvPr/>
          </p:nvSpPr>
          <p:spPr>
            <a:xfrm>
              <a:off x="8109799" y="2132242"/>
              <a:ext cx="580848" cy="75642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 Total </a:t>
              </a:r>
            </a:p>
            <a:p>
              <a:pPr algn="ctr"/>
              <a:r>
                <a:rPr lang="en-US" altLang="ko-KR" sz="7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Energy</a:t>
              </a:r>
            </a:p>
          </p:txBody>
        </p:sp>
        <p:sp>
          <p:nvSpPr>
            <p:cNvPr id="132" name="Right Arrow 17">
              <a:extLst>
                <a:ext uri="{FF2B5EF4-FFF2-40B4-BE49-F238E27FC236}">
                  <a16:creationId xmlns:a16="http://schemas.microsoft.com/office/drawing/2014/main" id="{CE1D3FC2-52DB-4167-846F-009759B45BC7}"/>
                </a:ext>
              </a:extLst>
            </p:cNvPr>
            <p:cNvSpPr/>
            <p:nvPr/>
          </p:nvSpPr>
          <p:spPr>
            <a:xfrm>
              <a:off x="7997363" y="2434982"/>
              <a:ext cx="224873" cy="19146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454D466C-200E-4122-81B5-316016789B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6" t="17863" r="16546"/>
            <a:stretch/>
          </p:blipFill>
          <p:spPr bwMode="auto">
            <a:xfrm>
              <a:off x="3336995" y="2056066"/>
              <a:ext cx="1329066" cy="757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1B952D7-7A2E-49BC-B0CD-E9F6595D8503}"/>
                </a:ext>
              </a:extLst>
            </p:cNvPr>
            <p:cNvGrpSpPr/>
            <p:nvPr/>
          </p:nvGrpSpPr>
          <p:grpSpPr>
            <a:xfrm>
              <a:off x="5160267" y="2154430"/>
              <a:ext cx="836077" cy="659468"/>
              <a:chOff x="5417609" y="3375794"/>
              <a:chExt cx="836077" cy="659468"/>
            </a:xfrm>
          </p:grpSpPr>
          <p:sp>
            <p:nvSpPr>
              <p:cNvPr id="137" name="Rectangle: Rounded Corners 21">
                <a:extLst>
                  <a:ext uri="{FF2B5EF4-FFF2-40B4-BE49-F238E27FC236}">
                    <a16:creationId xmlns:a16="http://schemas.microsoft.com/office/drawing/2014/main" id="{D1A1B7DD-225E-4AC0-A6FE-1AFA3B07D98C}"/>
                  </a:ext>
                </a:extLst>
              </p:cNvPr>
              <p:cNvSpPr/>
              <p:nvPr/>
            </p:nvSpPr>
            <p:spPr>
              <a:xfrm>
                <a:off x="5417610" y="3378052"/>
                <a:ext cx="828608" cy="65721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3B02257B-F195-46E3-B554-B6E768FEA214}"/>
                  </a:ext>
                </a:extLst>
              </p:cNvPr>
              <p:cNvSpPr txBox="1"/>
              <p:nvPr/>
            </p:nvSpPr>
            <p:spPr>
              <a:xfrm>
                <a:off x="6049011" y="3958318"/>
                <a:ext cx="112303" cy="76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75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375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5B69180-47C0-495F-B013-EB1B9C01F588}"/>
                  </a:ext>
                </a:extLst>
              </p:cNvPr>
              <p:cNvSpPr/>
              <p:nvPr/>
            </p:nvSpPr>
            <p:spPr>
              <a:xfrm>
                <a:off x="5833184" y="3861902"/>
                <a:ext cx="45719" cy="49578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00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B610C0D3-439C-46F5-9C8C-D79466CDE136}"/>
                  </a:ext>
                </a:extLst>
              </p:cNvPr>
              <p:cNvSpPr txBox="1"/>
              <p:nvPr/>
            </p:nvSpPr>
            <p:spPr>
              <a:xfrm>
                <a:off x="5896810" y="3710261"/>
                <a:ext cx="3568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25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Support Vectors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44DA247F-1F7D-4310-AC85-F2C5075F62F5}"/>
                  </a:ext>
                </a:extLst>
              </p:cNvPr>
              <p:cNvSpPr txBox="1"/>
              <p:nvPr/>
            </p:nvSpPr>
            <p:spPr>
              <a:xfrm>
                <a:off x="5417609" y="3488378"/>
                <a:ext cx="112303" cy="76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75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375" b="1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7211B0FC-DFBE-4DDF-B819-D8504E5E7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438863" y="3375794"/>
                <a:ext cx="730148" cy="608926"/>
              </a:xfrm>
              <a:prstGeom prst="rect">
                <a:avLst/>
              </a:prstGeom>
            </p:spPr>
          </p:pic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AFF090DC-43E9-435F-B62E-344C0FBF36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2235" y="3944889"/>
                <a:ext cx="71341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81F22772-73BD-4E53-A144-49CDA5B302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8244" y="3412276"/>
                <a:ext cx="0" cy="5534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: Rounded Corners 110">
              <a:extLst>
                <a:ext uri="{FF2B5EF4-FFF2-40B4-BE49-F238E27FC236}">
                  <a16:creationId xmlns:a16="http://schemas.microsoft.com/office/drawing/2014/main" id="{4AB684E6-5551-4C85-B410-1AB65B6F3DE2}"/>
                </a:ext>
              </a:extLst>
            </p:cNvPr>
            <p:cNvSpPr/>
            <p:nvPr/>
          </p:nvSpPr>
          <p:spPr>
            <a:xfrm>
              <a:off x="6019014" y="2296811"/>
              <a:ext cx="702844" cy="4272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BB76350-4922-4DC8-8E92-E98CA2DDE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6022279" y="2305155"/>
              <a:ext cx="731520" cy="430377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E78A0DA-1010-4561-AE96-DFDD57F5DB2F}"/>
              </a:ext>
            </a:extLst>
          </p:cNvPr>
          <p:cNvGrpSpPr/>
          <p:nvPr/>
        </p:nvGrpSpPr>
        <p:grpSpPr>
          <a:xfrm>
            <a:off x="3105573" y="-822211"/>
            <a:ext cx="4622037" cy="1690361"/>
            <a:chOff x="2695034" y="1853528"/>
            <a:chExt cx="6162716" cy="2253814"/>
          </a:xfrm>
        </p:grpSpPr>
        <p:sp>
          <p:nvSpPr>
            <p:cNvPr id="146" name="Rectangle: Rounded Corners 84">
              <a:extLst>
                <a:ext uri="{FF2B5EF4-FFF2-40B4-BE49-F238E27FC236}">
                  <a16:creationId xmlns:a16="http://schemas.microsoft.com/office/drawing/2014/main" id="{8098E59A-1040-415F-AD2A-66C4FDD157F6}"/>
                </a:ext>
              </a:extLst>
            </p:cNvPr>
            <p:cNvSpPr/>
            <p:nvPr/>
          </p:nvSpPr>
          <p:spPr>
            <a:xfrm>
              <a:off x="6027838" y="2056273"/>
              <a:ext cx="2743200" cy="173736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Rectangle: Rounded Corners 81">
              <a:extLst>
                <a:ext uri="{FF2B5EF4-FFF2-40B4-BE49-F238E27FC236}">
                  <a16:creationId xmlns:a16="http://schemas.microsoft.com/office/drawing/2014/main" id="{72711C38-15AA-4BB8-AB9C-9A6B3C476A26}"/>
                </a:ext>
              </a:extLst>
            </p:cNvPr>
            <p:cNvSpPr/>
            <p:nvPr/>
          </p:nvSpPr>
          <p:spPr>
            <a:xfrm>
              <a:off x="2987221" y="2045609"/>
              <a:ext cx="2743200" cy="173736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Arrow: Left-Right 78">
              <a:extLst>
                <a:ext uri="{FF2B5EF4-FFF2-40B4-BE49-F238E27FC236}">
                  <a16:creationId xmlns:a16="http://schemas.microsoft.com/office/drawing/2014/main" id="{5C6E5BB1-9136-4BDF-98D7-B5BA076E0D21}"/>
                </a:ext>
              </a:extLst>
            </p:cNvPr>
            <p:cNvSpPr/>
            <p:nvPr/>
          </p:nvSpPr>
          <p:spPr>
            <a:xfrm>
              <a:off x="2895021" y="3741765"/>
              <a:ext cx="5962729" cy="365577"/>
            </a:xfrm>
            <a:prstGeom prst="leftRightArrow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Adaptivity</a:t>
              </a:r>
            </a:p>
          </p:txBody>
        </p:sp>
        <p:sp>
          <p:nvSpPr>
            <p:cNvPr id="149" name="Arrow: Left-Right 79">
              <a:extLst>
                <a:ext uri="{FF2B5EF4-FFF2-40B4-BE49-F238E27FC236}">
                  <a16:creationId xmlns:a16="http://schemas.microsoft.com/office/drawing/2014/main" id="{06D56E5C-F5DE-4041-82A0-E387E9A6049E}"/>
                </a:ext>
              </a:extLst>
            </p:cNvPr>
            <p:cNvSpPr/>
            <p:nvPr/>
          </p:nvSpPr>
          <p:spPr>
            <a:xfrm rot="16200000">
              <a:off x="1896572" y="2742556"/>
              <a:ext cx="1956020" cy="359095"/>
            </a:xfrm>
            <a:prstGeom prst="leftRightArrow">
              <a:avLst/>
            </a:pr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Cooperative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7D1F6C0-9C44-4783-BF54-9794915711F3}"/>
                </a:ext>
              </a:extLst>
            </p:cNvPr>
            <p:cNvSpPr/>
            <p:nvPr/>
          </p:nvSpPr>
          <p:spPr>
            <a:xfrm>
              <a:off x="3175670" y="3397798"/>
              <a:ext cx="720764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ea typeface="Times New Roman" panose="02020603050405020304" pitchFamily="18" charset="0"/>
                </a:rPr>
                <a:t>Physical Interface</a:t>
              </a:r>
              <a:endParaRPr lang="en-US" sz="90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A7DCF3F-CA97-4357-8FE6-033CA2AB789E}"/>
                </a:ext>
              </a:extLst>
            </p:cNvPr>
            <p:cNvSpPr/>
            <p:nvPr/>
          </p:nvSpPr>
          <p:spPr>
            <a:xfrm>
              <a:off x="6261073" y="3400508"/>
              <a:ext cx="692491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900" b="1" dirty="0">
                  <a:latin typeface="Arial" panose="020B0604020202020204" pitchFamily="34" charset="0"/>
                  <a:ea typeface="Times New Roman" panose="02020603050405020304" pitchFamily="18" charset="0"/>
                </a:rPr>
                <a:t>Cyber Interface</a:t>
              </a:r>
              <a:endParaRPr lang="en-US" sz="900" dirty="0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CFA5A8B-4FB3-411F-8F9A-90689DA478A8}"/>
                </a:ext>
              </a:extLst>
            </p:cNvPr>
            <p:cNvGrpSpPr/>
            <p:nvPr/>
          </p:nvGrpSpPr>
          <p:grpSpPr>
            <a:xfrm>
              <a:off x="3993585" y="2210053"/>
              <a:ext cx="1512269" cy="1430218"/>
              <a:chOff x="4282830" y="4863632"/>
              <a:chExt cx="1243027" cy="1145376"/>
            </a:xfrm>
          </p:grpSpPr>
          <p:sp>
            <p:nvSpPr>
              <p:cNvPr id="179" name="Rectangle: Rounded Corners 100">
                <a:extLst>
                  <a:ext uri="{FF2B5EF4-FFF2-40B4-BE49-F238E27FC236}">
                    <a16:creationId xmlns:a16="http://schemas.microsoft.com/office/drawing/2014/main" id="{E014C718-5447-4300-9D39-C768DFCA403E}"/>
                  </a:ext>
                </a:extLst>
              </p:cNvPr>
              <p:cNvSpPr/>
              <p:nvPr/>
            </p:nvSpPr>
            <p:spPr>
              <a:xfrm>
                <a:off x="4282830" y="4863632"/>
                <a:ext cx="1243027" cy="114537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endParaRPr lang="en-US" sz="6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AB990C8B-C0F9-4E0A-AC4A-E9520719389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28995" y="4900777"/>
                <a:ext cx="1188720" cy="1002733"/>
                <a:chOff x="3600521" y="2013458"/>
                <a:chExt cx="2447108" cy="1794110"/>
              </a:xfrm>
            </p:grpSpPr>
            <p:sp>
              <p:nvSpPr>
                <p:cNvPr id="181" name="Flowchart: Delay 180">
                  <a:extLst>
                    <a:ext uri="{FF2B5EF4-FFF2-40B4-BE49-F238E27FC236}">
                      <a16:creationId xmlns:a16="http://schemas.microsoft.com/office/drawing/2014/main" id="{70DF4DA2-4EDF-4910-97F2-1302A3B903C6}"/>
                    </a:ext>
                  </a:extLst>
                </p:cNvPr>
                <p:cNvSpPr/>
                <p:nvPr/>
              </p:nvSpPr>
              <p:spPr>
                <a:xfrm rot="16200000">
                  <a:off x="3884161" y="2687994"/>
                  <a:ext cx="77188" cy="147294"/>
                </a:xfrm>
                <a:prstGeom prst="flowChartDelay">
                  <a:avLst/>
                </a:prstGeom>
                <a:gradFill flip="none" rotWithShape="1">
                  <a:gsLst>
                    <a:gs pos="0">
                      <a:schemeClr val="accent3">
                        <a:lumMod val="67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31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2" name="Flowchart: Alternate Process 181">
                  <a:extLst>
                    <a:ext uri="{FF2B5EF4-FFF2-40B4-BE49-F238E27FC236}">
                      <a16:creationId xmlns:a16="http://schemas.microsoft.com/office/drawing/2014/main" id="{791A213A-E2EC-4664-9B10-F3FA875193EE}"/>
                    </a:ext>
                  </a:extLst>
                </p:cNvPr>
                <p:cNvSpPr/>
                <p:nvPr/>
              </p:nvSpPr>
              <p:spPr>
                <a:xfrm>
                  <a:off x="5139493" y="2492895"/>
                  <a:ext cx="518657" cy="1020525"/>
                </a:xfrm>
                <a:prstGeom prst="flowChartAlternateProcess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3" name="Flowchart: Process 182">
                  <a:extLst>
                    <a:ext uri="{FF2B5EF4-FFF2-40B4-BE49-F238E27FC236}">
                      <a16:creationId xmlns:a16="http://schemas.microsoft.com/office/drawing/2014/main" id="{6D29468E-7F41-4B0A-88E1-7BABF843D496}"/>
                    </a:ext>
                  </a:extLst>
                </p:cNvPr>
                <p:cNvSpPr/>
                <p:nvPr/>
              </p:nvSpPr>
              <p:spPr>
                <a:xfrm flipV="1">
                  <a:off x="4211083" y="2332818"/>
                  <a:ext cx="252884" cy="45719"/>
                </a:xfrm>
                <a:prstGeom prst="flowChartProces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4" name="Flowchart: Alternate Process 183">
                  <a:extLst>
                    <a:ext uri="{FF2B5EF4-FFF2-40B4-BE49-F238E27FC236}">
                      <a16:creationId xmlns:a16="http://schemas.microsoft.com/office/drawing/2014/main" id="{3115C595-DCE6-4985-91F9-7788BA3F75DC}"/>
                    </a:ext>
                  </a:extLst>
                </p:cNvPr>
                <p:cNvSpPr/>
                <p:nvPr/>
              </p:nvSpPr>
              <p:spPr>
                <a:xfrm>
                  <a:off x="4443997" y="2185036"/>
                  <a:ext cx="338965" cy="1506172"/>
                </a:xfrm>
                <a:prstGeom prst="flowChartAlternateProcess">
                  <a:avLst/>
                </a:prstGeom>
                <a:gradFill flip="none" rotWithShape="1">
                  <a:gsLst>
                    <a:gs pos="0">
                      <a:schemeClr val="accent2">
                        <a:lumMod val="67000"/>
                      </a:schemeClr>
                    </a:gs>
                    <a:gs pos="48000">
                      <a:schemeClr val="accent2">
                        <a:lumMod val="97000"/>
                        <a:lumOff val="3000"/>
                      </a:schemeClr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85" name="Graphic 8" descr="Filter">
                  <a:extLst>
                    <a:ext uri="{FF2B5EF4-FFF2-40B4-BE49-F238E27FC236}">
                      <a16:creationId xmlns:a16="http://schemas.microsoft.com/office/drawing/2014/main" id="{ECC62566-48F2-4727-A919-FF5865F034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6361" y="2164892"/>
                  <a:ext cx="334227" cy="244019"/>
                </a:xfrm>
                <a:prstGeom prst="rect">
                  <a:avLst/>
                </a:prstGeom>
              </p:spPr>
            </p:pic>
            <p:sp>
              <p:nvSpPr>
                <p:cNvPr id="186" name="Flowchart: Process 185">
                  <a:extLst>
                    <a:ext uri="{FF2B5EF4-FFF2-40B4-BE49-F238E27FC236}">
                      <a16:creationId xmlns:a16="http://schemas.microsoft.com/office/drawing/2014/main" id="{78FECDB9-BA23-4165-A062-AB481546ADF0}"/>
                    </a:ext>
                  </a:extLst>
                </p:cNvPr>
                <p:cNvSpPr/>
                <p:nvPr/>
              </p:nvSpPr>
              <p:spPr>
                <a:xfrm flipV="1">
                  <a:off x="3910519" y="2704602"/>
                  <a:ext cx="91440" cy="18288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7" name="Flowchart: Process 186">
                  <a:extLst>
                    <a:ext uri="{FF2B5EF4-FFF2-40B4-BE49-F238E27FC236}">
                      <a16:creationId xmlns:a16="http://schemas.microsoft.com/office/drawing/2014/main" id="{F62D92B3-EE81-499B-A892-9FB7FFAD5E34}"/>
                    </a:ext>
                  </a:extLst>
                </p:cNvPr>
                <p:cNvSpPr/>
                <p:nvPr/>
              </p:nvSpPr>
              <p:spPr>
                <a:xfrm flipV="1">
                  <a:off x="3664810" y="2698578"/>
                  <a:ext cx="91440" cy="18288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88" name="Graphic 11" descr="Thermometer">
                  <a:extLst>
                    <a:ext uri="{FF2B5EF4-FFF2-40B4-BE49-F238E27FC236}">
                      <a16:creationId xmlns:a16="http://schemas.microsoft.com/office/drawing/2014/main" id="{E24B0E3F-C4BE-497B-9738-82898AA1A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2735" y="2013458"/>
                  <a:ext cx="209274" cy="209274"/>
                </a:xfrm>
                <a:prstGeom prst="rect">
                  <a:avLst/>
                </a:prstGeom>
              </p:spPr>
            </p:pic>
            <p:pic>
              <p:nvPicPr>
                <p:cNvPr id="189" name="Graphic 12" descr="Test tubes">
                  <a:extLst>
                    <a:ext uri="{FF2B5EF4-FFF2-40B4-BE49-F238E27FC236}">
                      <a16:creationId xmlns:a16="http://schemas.microsoft.com/office/drawing/2014/main" id="{458907B9-FBAF-4387-958D-9CCFAC527D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8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73462" y="3236349"/>
                  <a:ext cx="358690" cy="277071"/>
                </a:xfrm>
                <a:prstGeom prst="rect">
                  <a:avLst/>
                </a:prstGeom>
              </p:spPr>
            </p:pic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8039EEEB-BE50-4E3D-BEA1-855265BE928C}"/>
                    </a:ext>
                  </a:extLst>
                </p:cNvPr>
                <p:cNvGrpSpPr/>
                <p:nvPr/>
              </p:nvGrpSpPr>
              <p:grpSpPr>
                <a:xfrm>
                  <a:off x="3600521" y="2581115"/>
                  <a:ext cx="166272" cy="1226453"/>
                  <a:chOff x="410598" y="4663280"/>
                  <a:chExt cx="166272" cy="1226453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846FB11E-88CA-4D67-ADB9-A962898DD219}"/>
                      </a:ext>
                    </a:extLst>
                  </p:cNvPr>
                  <p:cNvSpPr/>
                  <p:nvPr/>
                </p:nvSpPr>
                <p:spPr>
                  <a:xfrm>
                    <a:off x="456835" y="4663280"/>
                    <a:ext cx="75675" cy="5152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ED326B44-CF97-4E8A-A24D-1DF9C8919BB5}"/>
                      </a:ext>
                    </a:extLst>
                  </p:cNvPr>
                  <p:cNvSpPr/>
                  <p:nvPr/>
                </p:nvSpPr>
                <p:spPr>
                  <a:xfrm>
                    <a:off x="410598" y="4882551"/>
                    <a:ext cx="166272" cy="100718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34" name="Flowchart: Delay 233">
                    <a:extLst>
                      <a:ext uri="{FF2B5EF4-FFF2-40B4-BE49-F238E27FC236}">
                        <a16:creationId xmlns:a16="http://schemas.microsoft.com/office/drawing/2014/main" id="{9AEDA1DF-AD78-4392-A030-6477848270E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109" y="4770310"/>
                    <a:ext cx="77188" cy="147294"/>
                  </a:xfrm>
                  <a:prstGeom prst="flowChartDelay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35" name="Flowchart: Terminator 234">
                    <a:extLst>
                      <a:ext uri="{FF2B5EF4-FFF2-40B4-BE49-F238E27FC236}">
                        <a16:creationId xmlns:a16="http://schemas.microsoft.com/office/drawing/2014/main" id="{8A9662E9-7118-4C23-8EBE-66542687171D}"/>
                      </a:ext>
                    </a:extLst>
                  </p:cNvPr>
                  <p:cNvSpPr/>
                  <p:nvPr/>
                </p:nvSpPr>
                <p:spPr>
                  <a:xfrm>
                    <a:off x="512286" y="4739336"/>
                    <a:ext cx="18288" cy="18288"/>
                  </a:xfrm>
                  <a:prstGeom prst="flowChartTerminator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9EFB441F-B86D-40F6-B993-BA28D56FD87A}"/>
                      </a:ext>
                    </a:extLst>
                  </p:cNvPr>
                  <p:cNvSpPr/>
                  <p:nvPr/>
                </p:nvSpPr>
                <p:spPr>
                  <a:xfrm>
                    <a:off x="456835" y="4770286"/>
                    <a:ext cx="73739" cy="45719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DCA365DC-F166-4982-99D9-E4208A6BD8B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68454" y="4733400"/>
                    <a:ext cx="48445" cy="18288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9C82929E-9BEC-463B-AA03-8FF3F79C2993}"/>
                    </a:ext>
                  </a:extLst>
                </p:cNvPr>
                <p:cNvGrpSpPr/>
                <p:nvPr/>
              </p:nvGrpSpPr>
              <p:grpSpPr>
                <a:xfrm>
                  <a:off x="3838944" y="2581115"/>
                  <a:ext cx="166272" cy="1226453"/>
                  <a:chOff x="408217" y="4663280"/>
                  <a:chExt cx="166272" cy="1226453"/>
                </a:xfrm>
              </p:grpSpPr>
              <p:sp>
                <p:nvSpPr>
                  <p:cNvPr id="227" name="Oval 226">
                    <a:extLst>
                      <a:ext uri="{FF2B5EF4-FFF2-40B4-BE49-F238E27FC236}">
                        <a16:creationId xmlns:a16="http://schemas.microsoft.com/office/drawing/2014/main" id="{34549C65-B427-437F-8E4B-24C3E2230AA6}"/>
                      </a:ext>
                    </a:extLst>
                  </p:cNvPr>
                  <p:cNvSpPr/>
                  <p:nvPr/>
                </p:nvSpPr>
                <p:spPr>
                  <a:xfrm>
                    <a:off x="456835" y="4663280"/>
                    <a:ext cx="75675" cy="5152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F6C125FE-4DBD-4C06-8D7B-C2EBBDD0B965}"/>
                      </a:ext>
                    </a:extLst>
                  </p:cNvPr>
                  <p:cNvSpPr/>
                  <p:nvPr/>
                </p:nvSpPr>
                <p:spPr>
                  <a:xfrm>
                    <a:off x="408217" y="4882551"/>
                    <a:ext cx="166272" cy="1007182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29" name="Flowchart: Terminator 228">
                    <a:extLst>
                      <a:ext uri="{FF2B5EF4-FFF2-40B4-BE49-F238E27FC236}">
                        <a16:creationId xmlns:a16="http://schemas.microsoft.com/office/drawing/2014/main" id="{6DCA4BF0-4E74-43A1-833F-6C579D1A9786}"/>
                      </a:ext>
                    </a:extLst>
                  </p:cNvPr>
                  <p:cNvSpPr/>
                  <p:nvPr/>
                </p:nvSpPr>
                <p:spPr>
                  <a:xfrm>
                    <a:off x="512286" y="4739336"/>
                    <a:ext cx="18288" cy="18288"/>
                  </a:xfrm>
                  <a:prstGeom prst="flowChartTerminator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A86C720A-00E5-4F88-BA5B-D65C345EA40C}"/>
                      </a:ext>
                    </a:extLst>
                  </p:cNvPr>
                  <p:cNvSpPr/>
                  <p:nvPr/>
                </p:nvSpPr>
                <p:spPr>
                  <a:xfrm>
                    <a:off x="456835" y="4770286"/>
                    <a:ext cx="73739" cy="45719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8D73CC20-C63B-4FCF-94FD-1C6982C24C8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68454" y="4733400"/>
                    <a:ext cx="48445" cy="18288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sp>
              <p:nvSpPr>
                <p:cNvPr id="192" name="Flowchart: Process 191">
                  <a:extLst>
                    <a:ext uri="{FF2B5EF4-FFF2-40B4-BE49-F238E27FC236}">
                      <a16:creationId xmlns:a16="http://schemas.microsoft.com/office/drawing/2014/main" id="{1E69ED62-64C6-4A8B-9B8B-1E236B334F44}"/>
                    </a:ext>
                  </a:extLst>
                </p:cNvPr>
                <p:cNvSpPr/>
                <p:nvPr/>
              </p:nvSpPr>
              <p:spPr>
                <a:xfrm>
                  <a:off x="4951889" y="3580222"/>
                  <a:ext cx="76280" cy="45719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3" name="Flowchart: Process 192">
                  <a:extLst>
                    <a:ext uri="{FF2B5EF4-FFF2-40B4-BE49-F238E27FC236}">
                      <a16:creationId xmlns:a16="http://schemas.microsoft.com/office/drawing/2014/main" id="{0D422A42-BBDC-442C-8B72-084B0A7D4E25}"/>
                    </a:ext>
                  </a:extLst>
                </p:cNvPr>
                <p:cNvSpPr/>
                <p:nvPr/>
              </p:nvSpPr>
              <p:spPr>
                <a:xfrm rot="5400000">
                  <a:off x="4937732" y="3653796"/>
                  <a:ext cx="192866" cy="45719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4" name="Flowchart: Process 193">
                  <a:extLst>
                    <a:ext uri="{FF2B5EF4-FFF2-40B4-BE49-F238E27FC236}">
                      <a16:creationId xmlns:a16="http://schemas.microsoft.com/office/drawing/2014/main" id="{C7E13658-7F49-43DF-A391-2C8A523833E3}"/>
                    </a:ext>
                  </a:extLst>
                </p:cNvPr>
                <p:cNvSpPr/>
                <p:nvPr/>
              </p:nvSpPr>
              <p:spPr>
                <a:xfrm rot="10800000">
                  <a:off x="4128910" y="3725929"/>
                  <a:ext cx="914400" cy="46607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5" name="Flowchart: Process 194">
                  <a:extLst>
                    <a:ext uri="{FF2B5EF4-FFF2-40B4-BE49-F238E27FC236}">
                      <a16:creationId xmlns:a16="http://schemas.microsoft.com/office/drawing/2014/main" id="{28C7A5C3-C476-435E-B5C3-A8D82D801925}"/>
                    </a:ext>
                  </a:extLst>
                </p:cNvPr>
                <p:cNvSpPr/>
                <p:nvPr/>
              </p:nvSpPr>
              <p:spPr>
                <a:xfrm rot="5400000">
                  <a:off x="3492664" y="3066581"/>
                  <a:ext cx="1319213" cy="46979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6" name="Flowchart: Process 195">
                  <a:extLst>
                    <a:ext uri="{FF2B5EF4-FFF2-40B4-BE49-F238E27FC236}">
                      <a16:creationId xmlns:a16="http://schemas.microsoft.com/office/drawing/2014/main" id="{5F887E70-B1E7-4F9E-9D12-2B2C0DC532B0}"/>
                    </a:ext>
                  </a:extLst>
                </p:cNvPr>
                <p:cNvSpPr/>
                <p:nvPr/>
              </p:nvSpPr>
              <p:spPr>
                <a:xfrm rot="16200000" flipV="1">
                  <a:off x="3918202" y="2622975"/>
                  <a:ext cx="182880" cy="18288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7" name="Flowchart: Process 196">
                  <a:extLst>
                    <a:ext uri="{FF2B5EF4-FFF2-40B4-BE49-F238E27FC236}">
                      <a16:creationId xmlns:a16="http://schemas.microsoft.com/office/drawing/2014/main" id="{7EEDC391-8A90-4D7F-BC8E-1560339AAF59}"/>
                    </a:ext>
                  </a:extLst>
                </p:cNvPr>
                <p:cNvSpPr/>
                <p:nvPr/>
              </p:nvSpPr>
              <p:spPr>
                <a:xfrm rot="16200000" flipV="1">
                  <a:off x="3621236" y="2565712"/>
                  <a:ext cx="284020" cy="18288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8" name="Flowchart: Process 197">
                  <a:extLst>
                    <a:ext uri="{FF2B5EF4-FFF2-40B4-BE49-F238E27FC236}">
                      <a16:creationId xmlns:a16="http://schemas.microsoft.com/office/drawing/2014/main" id="{E7E80F1D-E182-410D-A265-E84C5D1BFD4D}"/>
                    </a:ext>
                  </a:extLst>
                </p:cNvPr>
                <p:cNvSpPr/>
                <p:nvPr/>
              </p:nvSpPr>
              <p:spPr>
                <a:xfrm>
                  <a:off x="4001245" y="2535854"/>
                  <a:ext cx="138671" cy="27432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9" name="Flowchart: Process 198">
                  <a:extLst>
                    <a:ext uri="{FF2B5EF4-FFF2-40B4-BE49-F238E27FC236}">
                      <a16:creationId xmlns:a16="http://schemas.microsoft.com/office/drawing/2014/main" id="{2E7B34D9-65DD-45EC-A354-B9A00ADB00B7}"/>
                    </a:ext>
                  </a:extLst>
                </p:cNvPr>
                <p:cNvSpPr/>
                <p:nvPr/>
              </p:nvSpPr>
              <p:spPr>
                <a:xfrm>
                  <a:off x="3755362" y="2430390"/>
                  <a:ext cx="420398" cy="27432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76FD995-8868-4B22-8A8D-4C4A25A41A94}"/>
                    </a:ext>
                  </a:extLst>
                </p:cNvPr>
                <p:cNvSpPr/>
                <p:nvPr/>
              </p:nvSpPr>
              <p:spPr>
                <a:xfrm flipV="1">
                  <a:off x="4046842" y="2492896"/>
                  <a:ext cx="64939" cy="643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AD8DB7FA-DB7B-4EAE-8A55-CA101BA354ED}"/>
                    </a:ext>
                  </a:extLst>
                </p:cNvPr>
                <p:cNvSpPr/>
                <p:nvPr/>
              </p:nvSpPr>
              <p:spPr>
                <a:xfrm>
                  <a:off x="4250018" y="2517532"/>
                  <a:ext cx="166272" cy="1007182"/>
                </a:xfrm>
                <a:prstGeom prst="rect">
                  <a:avLst/>
                </a:prstGeom>
                <a:pattFill prst="lgCheck">
                  <a:fgClr>
                    <a:srgbClr val="FF0000"/>
                  </a:fgClr>
                  <a:bgClr>
                    <a:schemeClr val="bg1"/>
                  </a:bgClr>
                </a:pattFill>
                <a:ln w="3175">
                  <a:solidFill>
                    <a:srgbClr val="FF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9958B017-A70C-45C0-8564-03FC5B6594EE}"/>
                    </a:ext>
                  </a:extLst>
                </p:cNvPr>
                <p:cNvSpPr/>
                <p:nvPr/>
              </p:nvSpPr>
              <p:spPr>
                <a:xfrm>
                  <a:off x="4815706" y="2506618"/>
                  <a:ext cx="166272" cy="1007182"/>
                </a:xfrm>
                <a:prstGeom prst="rect">
                  <a:avLst/>
                </a:prstGeom>
                <a:pattFill prst="lgCheck">
                  <a:fgClr>
                    <a:srgbClr val="FF0000"/>
                  </a:fgClr>
                  <a:bgClr>
                    <a:schemeClr val="bg1"/>
                  </a:bgClr>
                </a:pattFill>
                <a:ln w="3175">
                  <a:solidFill>
                    <a:srgbClr val="FF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8C1EBC70-1956-4809-A288-1AD24612829E}"/>
                    </a:ext>
                  </a:extLst>
                </p:cNvPr>
                <p:cNvSpPr/>
                <p:nvPr/>
              </p:nvSpPr>
              <p:spPr>
                <a:xfrm>
                  <a:off x="4447508" y="2936705"/>
                  <a:ext cx="335453" cy="456955"/>
                </a:xfrm>
                <a:prstGeom prst="rect">
                  <a:avLst/>
                </a:prstGeom>
                <a:pattFill prst="sphere">
                  <a:fgClr>
                    <a:schemeClr val="accent2">
                      <a:lumMod val="75000"/>
                    </a:schemeClr>
                  </a:fgClr>
                  <a:bgClr>
                    <a:schemeClr val="bg1"/>
                  </a:bgClr>
                </a:patt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51005BC2-31F4-4D34-AE86-325C90C1FEDB}"/>
                    </a:ext>
                  </a:extLst>
                </p:cNvPr>
                <p:cNvSpPr/>
                <p:nvPr/>
              </p:nvSpPr>
              <p:spPr>
                <a:xfrm>
                  <a:off x="4446860" y="2498956"/>
                  <a:ext cx="338077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5" name="Flowchart: Terminator 204">
                  <a:extLst>
                    <a:ext uri="{FF2B5EF4-FFF2-40B4-BE49-F238E27FC236}">
                      <a16:creationId xmlns:a16="http://schemas.microsoft.com/office/drawing/2014/main" id="{9913304C-DE24-4C81-909B-7EAE232D1ADF}"/>
                    </a:ext>
                  </a:extLst>
                </p:cNvPr>
                <p:cNvSpPr/>
                <p:nvPr/>
              </p:nvSpPr>
              <p:spPr>
                <a:xfrm>
                  <a:off x="4522562" y="2137453"/>
                  <a:ext cx="192841" cy="45719"/>
                </a:xfrm>
                <a:prstGeom prst="flowChartTerminator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1C49263F-4FC9-4F17-8646-BCFCB344CDCB}"/>
                    </a:ext>
                  </a:extLst>
                </p:cNvPr>
                <p:cNvCxnSpPr>
                  <a:stCxn id="204" idx="1"/>
                  <a:endCxn id="204" idx="3"/>
                </p:cNvCxnSpPr>
                <p:nvPr/>
              </p:nvCxnSpPr>
              <p:spPr>
                <a:xfrm>
                  <a:off x="4446860" y="2521816"/>
                  <a:ext cx="33807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07" name="Flowchart: Terminator 206">
                  <a:extLst>
                    <a:ext uri="{FF2B5EF4-FFF2-40B4-BE49-F238E27FC236}">
                      <a16:creationId xmlns:a16="http://schemas.microsoft.com/office/drawing/2014/main" id="{A81F490A-2DDF-4F1B-B75D-D70C2E2903F7}"/>
                    </a:ext>
                  </a:extLst>
                </p:cNvPr>
                <p:cNvSpPr/>
                <p:nvPr/>
              </p:nvSpPr>
              <p:spPr>
                <a:xfrm>
                  <a:off x="4770770" y="3564730"/>
                  <a:ext cx="229966" cy="78101"/>
                </a:xfrm>
                <a:prstGeom prst="flowChartTerminator">
                  <a:avLst/>
                </a:prstGeom>
                <a:pattFill prst="sphere">
                  <a:fgClr>
                    <a:schemeClr val="tx1"/>
                  </a:fgClr>
                  <a:bgClr>
                    <a:schemeClr val="bg1"/>
                  </a:bgClr>
                </a:patt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8" name="Arrow: Bent 32">
                  <a:extLst>
                    <a:ext uri="{FF2B5EF4-FFF2-40B4-BE49-F238E27FC236}">
                      <a16:creationId xmlns:a16="http://schemas.microsoft.com/office/drawing/2014/main" id="{035B30D7-CB6A-4113-92F8-0DDBF6DBD7FD}"/>
                    </a:ext>
                  </a:extLst>
                </p:cNvPr>
                <p:cNvSpPr/>
                <p:nvPr/>
              </p:nvSpPr>
              <p:spPr>
                <a:xfrm rot="5400000">
                  <a:off x="4861830" y="2154104"/>
                  <a:ext cx="330854" cy="469849"/>
                </a:xfrm>
                <a:prstGeom prst="bentArrow">
                  <a:avLst>
                    <a:gd name="adj1" fmla="val 18231"/>
                    <a:gd name="adj2" fmla="val 10075"/>
                    <a:gd name="adj3" fmla="val 25846"/>
                    <a:gd name="adj4" fmla="val 17904"/>
                  </a:avLst>
                </a:prstGeom>
                <a:gradFill flip="none" rotWithShape="1">
                  <a:gsLst>
                    <a:gs pos="0">
                      <a:schemeClr val="accent3">
                        <a:lumMod val="67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F64F5B13-DDA6-4E8C-B3F2-B654DAA8D30A}"/>
                    </a:ext>
                  </a:extLst>
                </p:cNvPr>
                <p:cNvSpPr/>
                <p:nvPr/>
              </p:nvSpPr>
              <p:spPr>
                <a:xfrm rot="16200000">
                  <a:off x="3960904" y="2718452"/>
                  <a:ext cx="131400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C2C5CAA3-69B5-49AC-9631-44774872B87D}"/>
                    </a:ext>
                  </a:extLst>
                </p:cNvPr>
                <p:cNvSpPr/>
                <p:nvPr/>
              </p:nvSpPr>
              <p:spPr>
                <a:xfrm>
                  <a:off x="4444884" y="3396045"/>
                  <a:ext cx="338077" cy="12439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D6C10913-6283-4EBC-9512-D476968EB96F}"/>
                    </a:ext>
                  </a:extLst>
                </p:cNvPr>
                <p:cNvCxnSpPr>
                  <a:cxnSpLocks/>
                  <a:endCxn id="209" idx="1"/>
                </p:cNvCxnSpPr>
                <p:nvPr/>
              </p:nvCxnSpPr>
              <p:spPr>
                <a:xfrm>
                  <a:off x="4617906" y="2032635"/>
                  <a:ext cx="0" cy="136567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EE07C142-131E-413C-A443-FA2E80C77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16757" y="2032635"/>
                  <a:ext cx="76795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Arrow: Bent 37">
                  <a:extLst>
                    <a:ext uri="{FF2B5EF4-FFF2-40B4-BE49-F238E27FC236}">
                      <a16:creationId xmlns:a16="http://schemas.microsoft.com/office/drawing/2014/main" id="{3767D5C8-E543-48EF-BF23-FF9B2345552E}"/>
                    </a:ext>
                  </a:extLst>
                </p:cNvPr>
                <p:cNvSpPr/>
                <p:nvPr/>
              </p:nvSpPr>
              <p:spPr>
                <a:xfrm>
                  <a:off x="4852858" y="2043684"/>
                  <a:ext cx="528578" cy="468278"/>
                </a:xfrm>
                <a:prstGeom prst="bentArrow">
                  <a:avLst>
                    <a:gd name="adj1" fmla="val 7151"/>
                    <a:gd name="adj2" fmla="val 704"/>
                    <a:gd name="adj3" fmla="val 0"/>
                    <a:gd name="adj4" fmla="val 4375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Arrow: Bent 38">
                  <a:extLst>
                    <a:ext uri="{FF2B5EF4-FFF2-40B4-BE49-F238E27FC236}">
                      <a16:creationId xmlns:a16="http://schemas.microsoft.com/office/drawing/2014/main" id="{1512F1A1-F69A-44DA-95FC-AD4B8D622475}"/>
                    </a:ext>
                  </a:extLst>
                </p:cNvPr>
                <p:cNvSpPr/>
                <p:nvPr/>
              </p:nvSpPr>
              <p:spPr>
                <a:xfrm rot="5400000">
                  <a:off x="5296606" y="2530613"/>
                  <a:ext cx="101980" cy="151880"/>
                </a:xfrm>
                <a:prstGeom prst="bentArrow">
                  <a:avLst>
                    <a:gd name="adj1" fmla="val 30556"/>
                    <a:gd name="adj2" fmla="val 13123"/>
                    <a:gd name="adj3" fmla="val 15710"/>
                    <a:gd name="adj4" fmla="val 55334"/>
                  </a:avLst>
                </a:prstGeom>
                <a:gradFill flip="none" rotWithShape="1">
                  <a:gsLst>
                    <a:gs pos="0">
                      <a:schemeClr val="accent3">
                        <a:lumMod val="67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Flowchart: Process 214">
                  <a:extLst>
                    <a:ext uri="{FF2B5EF4-FFF2-40B4-BE49-F238E27FC236}">
                      <a16:creationId xmlns:a16="http://schemas.microsoft.com/office/drawing/2014/main" id="{9A56F9D6-5806-4468-A133-50D7D77EC8B3}"/>
                    </a:ext>
                  </a:extLst>
                </p:cNvPr>
                <p:cNvSpPr/>
                <p:nvPr/>
              </p:nvSpPr>
              <p:spPr>
                <a:xfrm>
                  <a:off x="5606045" y="2862901"/>
                  <a:ext cx="365760" cy="27432"/>
                </a:xfrm>
                <a:prstGeom prst="flowChartProcess">
                  <a:avLst/>
                </a:prstGeom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6" name="Flowchart: Delay 215">
                  <a:extLst>
                    <a:ext uri="{FF2B5EF4-FFF2-40B4-BE49-F238E27FC236}">
                      <a16:creationId xmlns:a16="http://schemas.microsoft.com/office/drawing/2014/main" id="{47BD0FB4-50B6-4A67-887D-50E8DDD917AC}"/>
                    </a:ext>
                  </a:extLst>
                </p:cNvPr>
                <p:cNvSpPr/>
                <p:nvPr/>
              </p:nvSpPr>
              <p:spPr>
                <a:xfrm rot="16200000">
                  <a:off x="5720050" y="2802995"/>
                  <a:ext cx="418323" cy="236834"/>
                </a:xfrm>
                <a:prstGeom prst="flowChartDelay">
                  <a:avLst/>
                </a:prstGeom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35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3175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7" name="Arrow: Bent 41">
                  <a:extLst>
                    <a:ext uri="{FF2B5EF4-FFF2-40B4-BE49-F238E27FC236}">
                      <a16:creationId xmlns:a16="http://schemas.microsoft.com/office/drawing/2014/main" id="{83502E4C-61F2-41F0-B5A2-F30129C800F2}"/>
                    </a:ext>
                  </a:extLst>
                </p:cNvPr>
                <p:cNvSpPr/>
                <p:nvPr/>
              </p:nvSpPr>
              <p:spPr>
                <a:xfrm rot="5400000">
                  <a:off x="5470379" y="2671852"/>
                  <a:ext cx="101980" cy="151880"/>
                </a:xfrm>
                <a:prstGeom prst="bentArrow">
                  <a:avLst>
                    <a:gd name="adj1" fmla="val 30556"/>
                    <a:gd name="adj2" fmla="val 13123"/>
                    <a:gd name="adj3" fmla="val 15710"/>
                    <a:gd name="adj4" fmla="val 55334"/>
                  </a:avLst>
                </a:prstGeom>
                <a:gradFill flip="none" rotWithShape="1">
                  <a:gsLst>
                    <a:gs pos="0">
                      <a:schemeClr val="accent3">
                        <a:lumMod val="67000"/>
                      </a:schemeClr>
                    </a:gs>
                    <a:gs pos="48000">
                      <a:schemeClr val="accent3">
                        <a:lumMod val="97000"/>
                        <a:lumOff val="3000"/>
                      </a:schemeClr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Rectangle: Rounded Corners 42">
                  <a:extLst>
                    <a:ext uri="{FF2B5EF4-FFF2-40B4-BE49-F238E27FC236}">
                      <a16:creationId xmlns:a16="http://schemas.microsoft.com/office/drawing/2014/main" id="{E95EE439-8F9F-4630-A427-D6D769BC88BA}"/>
                    </a:ext>
                  </a:extLst>
                </p:cNvPr>
                <p:cNvSpPr/>
                <p:nvPr/>
              </p:nvSpPr>
              <p:spPr>
                <a:xfrm>
                  <a:off x="5344665" y="2655548"/>
                  <a:ext cx="105927" cy="32935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5">
                        <a:lumMod val="0"/>
                        <a:lumOff val="100000"/>
                      </a:schemeClr>
                    </a:gs>
                    <a:gs pos="35000">
                      <a:schemeClr val="accent5">
                        <a:lumMod val="0"/>
                        <a:lumOff val="100000"/>
                      </a:schemeClr>
                    </a:gs>
                    <a:gs pos="100000">
                      <a:schemeClr val="accent5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31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9" name="Rectangle: Rounded Corners 43">
                  <a:extLst>
                    <a:ext uri="{FF2B5EF4-FFF2-40B4-BE49-F238E27FC236}">
                      <a16:creationId xmlns:a16="http://schemas.microsoft.com/office/drawing/2014/main" id="{FBAF09B5-6066-481E-9273-2E9815EEE943}"/>
                    </a:ext>
                  </a:extLst>
                </p:cNvPr>
                <p:cNvSpPr/>
                <p:nvPr/>
              </p:nvSpPr>
              <p:spPr>
                <a:xfrm>
                  <a:off x="5530223" y="2801217"/>
                  <a:ext cx="105927" cy="329357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5">
                        <a:lumMod val="0"/>
                        <a:lumOff val="100000"/>
                      </a:schemeClr>
                    </a:gs>
                    <a:gs pos="35000">
                      <a:schemeClr val="accent5">
                        <a:lumMod val="0"/>
                        <a:lumOff val="100000"/>
                      </a:schemeClr>
                    </a:gs>
                    <a:gs pos="100000">
                      <a:schemeClr val="accent5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31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0" name="Rectangle: Rounded Corners 44">
                  <a:extLst>
                    <a:ext uri="{FF2B5EF4-FFF2-40B4-BE49-F238E27FC236}">
                      <a16:creationId xmlns:a16="http://schemas.microsoft.com/office/drawing/2014/main" id="{2DD8FB3F-FC45-40A7-B1D9-A6D8CDC2CB10}"/>
                    </a:ext>
                  </a:extLst>
                </p:cNvPr>
                <p:cNvSpPr/>
                <p:nvPr/>
              </p:nvSpPr>
              <p:spPr>
                <a:xfrm>
                  <a:off x="5166219" y="2531811"/>
                  <a:ext cx="105927" cy="3390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5">
                        <a:lumMod val="0"/>
                        <a:lumOff val="100000"/>
                      </a:schemeClr>
                    </a:gs>
                    <a:gs pos="35000">
                      <a:schemeClr val="accent5">
                        <a:lumMod val="0"/>
                        <a:lumOff val="100000"/>
                      </a:schemeClr>
                    </a:gs>
                    <a:gs pos="100000">
                      <a:schemeClr val="accent5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31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516CBC68-1FAD-42F0-9EE7-AECC51274638}"/>
                    </a:ext>
                  </a:extLst>
                </p:cNvPr>
                <p:cNvSpPr/>
                <p:nvPr/>
              </p:nvSpPr>
              <p:spPr>
                <a:xfrm flipV="1">
                  <a:off x="4044710" y="2392546"/>
                  <a:ext cx="64939" cy="6433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id="{DB75FAA1-EB86-4C88-BAF9-0787607EC80D}"/>
                    </a:ext>
                  </a:extLst>
                </p:cNvPr>
                <p:cNvCxnSpPr>
                  <a:cxnSpLocks/>
                  <a:stCxn id="220" idx="2"/>
                </p:cNvCxnSpPr>
                <p:nvPr/>
              </p:nvCxnSpPr>
              <p:spPr>
                <a:xfrm flipH="1">
                  <a:off x="5219182" y="2870835"/>
                  <a:ext cx="1" cy="182880"/>
                </a:xfrm>
                <a:prstGeom prst="straightConnector1">
                  <a:avLst/>
                </a:prstGeom>
                <a:ln w="6350" cap="sq"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0F7C69A0-485D-4C59-B766-0B3BCB6BC6D0}"/>
                    </a:ext>
                  </a:extLst>
                </p:cNvPr>
                <p:cNvCxnSpPr>
                  <a:cxnSpLocks/>
                  <a:stCxn id="218" idx="2"/>
                </p:cNvCxnSpPr>
                <p:nvPr/>
              </p:nvCxnSpPr>
              <p:spPr>
                <a:xfrm flipH="1">
                  <a:off x="5393827" y="2984904"/>
                  <a:ext cx="3802" cy="182880"/>
                </a:xfrm>
                <a:prstGeom prst="straightConnector1">
                  <a:avLst/>
                </a:prstGeom>
                <a:ln w="6350" cap="sq"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38B249D2-F981-44B5-9077-A08361733E96}"/>
                    </a:ext>
                  </a:extLst>
                </p:cNvPr>
                <p:cNvCxnSpPr>
                  <a:cxnSpLocks/>
                  <a:stCxn id="219" idx="2"/>
                </p:cNvCxnSpPr>
                <p:nvPr/>
              </p:nvCxnSpPr>
              <p:spPr>
                <a:xfrm flipH="1">
                  <a:off x="5583186" y="3130574"/>
                  <a:ext cx="1" cy="182880"/>
                </a:xfrm>
                <a:prstGeom prst="straightConnector1">
                  <a:avLst/>
                </a:prstGeom>
                <a:ln w="6350" cap="sq">
                  <a:tailEnd type="triangl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Flowchart: Terminator 224">
                  <a:extLst>
                    <a:ext uri="{FF2B5EF4-FFF2-40B4-BE49-F238E27FC236}">
                      <a16:creationId xmlns:a16="http://schemas.microsoft.com/office/drawing/2014/main" id="{C116EB8B-36E0-4418-9370-447CF2DCA89A}"/>
                    </a:ext>
                  </a:extLst>
                </p:cNvPr>
                <p:cNvSpPr/>
                <p:nvPr/>
              </p:nvSpPr>
              <p:spPr>
                <a:xfrm>
                  <a:off x="4875247" y="2211230"/>
                  <a:ext cx="233538" cy="78101"/>
                </a:xfrm>
                <a:prstGeom prst="flowChartTerminator">
                  <a:avLst/>
                </a:prstGeom>
                <a:pattFill prst="sphere">
                  <a:fgClr>
                    <a:schemeClr val="tx1"/>
                  </a:fgClr>
                  <a:bgClr>
                    <a:schemeClr val="bg1"/>
                  </a:bgClr>
                </a:patt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6" name="Graphic 63" descr="Ruler">
                  <a:extLst>
                    <a:ext uri="{FF2B5EF4-FFF2-40B4-BE49-F238E27FC236}">
                      <a16:creationId xmlns:a16="http://schemas.microsoft.com/office/drawing/2014/main" id="{0B131531-31F0-441F-B9ED-6C38BC7642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83"/>
                    </a:ext>
                  </a:extLst>
                </a:blip>
                <a:stretch>
                  <a:fillRect/>
                </a:stretch>
              </p:blipFill>
              <p:spPr>
                <a:xfrm rot="18935632">
                  <a:off x="5689319" y="2819973"/>
                  <a:ext cx="107013" cy="107013"/>
                </a:xfrm>
                <a:prstGeom prst="rect">
                  <a:avLst/>
                </a:prstGeom>
              </p:spPr>
            </p:pic>
          </p:grpSp>
        </p:grpSp>
        <p:sp>
          <p:nvSpPr>
            <p:cNvPr id="153" name="Rectangle: Rounded Corners 98">
              <a:extLst>
                <a:ext uri="{FF2B5EF4-FFF2-40B4-BE49-F238E27FC236}">
                  <a16:creationId xmlns:a16="http://schemas.microsoft.com/office/drawing/2014/main" id="{D49C5B33-FB4E-4243-8875-96B0268FA20D}"/>
                </a:ext>
              </a:extLst>
            </p:cNvPr>
            <p:cNvSpPr/>
            <p:nvPr/>
          </p:nvSpPr>
          <p:spPr>
            <a:xfrm>
              <a:off x="3089912" y="2654667"/>
              <a:ext cx="787128" cy="765137"/>
            </a:xfrm>
            <a:prstGeom prst="roundRect">
              <a:avLst/>
            </a:prstGeom>
            <a:gradFill flip="none" rotWithShape="1">
              <a:gsLst>
                <a:gs pos="0">
                  <a:srgbClr val="00B050"/>
                </a:gs>
                <a:gs pos="100000">
                  <a:schemeClr val="accent2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675" b="1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Resources: </a:t>
              </a:r>
            </a:p>
            <a:p>
              <a:pPr marL="68580" indent="-68580">
                <a:buFont typeface="Arial" panose="020B0604020202020204" pitchFamily="34" charset="0"/>
                <a:buChar char="•"/>
              </a:pPr>
              <a:r>
                <a:rPr lang="en-US" sz="675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Biomass</a:t>
              </a:r>
            </a:p>
            <a:p>
              <a:pPr marL="68580" indent="-68580">
                <a:buFont typeface="Arial" panose="020B0604020202020204" pitchFamily="34" charset="0"/>
                <a:buChar char="•"/>
              </a:pPr>
              <a:r>
                <a:rPr lang="en-US" sz="675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Catalyst</a:t>
              </a:r>
            </a:p>
            <a:p>
              <a:pPr marL="68580" indent="-68580">
                <a:buFont typeface="Arial" panose="020B0604020202020204" pitchFamily="34" charset="0"/>
                <a:buChar char="•"/>
              </a:pPr>
              <a:r>
                <a:rPr lang="en-US" sz="675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Gases</a:t>
              </a:r>
            </a:p>
            <a:p>
              <a:pPr marL="68580" indent="-68580">
                <a:buFont typeface="Arial" panose="020B0604020202020204" pitchFamily="34" charset="0"/>
                <a:buChar char="•"/>
              </a:pPr>
              <a:r>
                <a:rPr lang="en-US" sz="675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Power</a:t>
              </a:r>
            </a:p>
          </p:txBody>
        </p:sp>
        <p:sp>
          <p:nvSpPr>
            <p:cNvPr id="154" name="Rectangle: Rounded Corners 88">
              <a:extLst>
                <a:ext uri="{FF2B5EF4-FFF2-40B4-BE49-F238E27FC236}">
                  <a16:creationId xmlns:a16="http://schemas.microsoft.com/office/drawing/2014/main" id="{7151E67F-8EE9-4A9C-8D4B-95F51F2C5016}"/>
                </a:ext>
              </a:extLst>
            </p:cNvPr>
            <p:cNvSpPr/>
            <p:nvPr/>
          </p:nvSpPr>
          <p:spPr>
            <a:xfrm>
              <a:off x="3195527" y="2139688"/>
              <a:ext cx="722209" cy="55844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rgbClr val="00B0F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675" b="1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Devices:</a:t>
              </a:r>
            </a:p>
            <a:p>
              <a:pPr marL="68580" indent="-68580">
                <a:buFont typeface="Arial" panose="020B0604020202020204" pitchFamily="34" charset="0"/>
                <a:buChar char="•"/>
              </a:pPr>
              <a:r>
                <a:rPr lang="en-US" sz="675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DAQ</a:t>
              </a:r>
            </a:p>
            <a:p>
              <a:pPr marL="68580" indent="-68580">
                <a:buFont typeface="Arial" panose="020B0604020202020204" pitchFamily="34" charset="0"/>
                <a:buChar char="•"/>
              </a:pPr>
              <a:r>
                <a:rPr lang="en-US" sz="6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LabVIEW</a:t>
              </a:r>
            </a:p>
            <a:p>
              <a:pPr marL="68580" indent="-68580">
                <a:buFont typeface="Arial" panose="020B0604020202020204" pitchFamily="34" charset="0"/>
                <a:buChar char="•"/>
              </a:pPr>
              <a:r>
                <a:rPr lang="en-US" sz="675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Sensors</a:t>
              </a:r>
            </a:p>
          </p:txBody>
        </p:sp>
        <p:sp>
          <p:nvSpPr>
            <p:cNvPr id="155" name="Arrow: Right 103">
              <a:extLst>
                <a:ext uri="{FF2B5EF4-FFF2-40B4-BE49-F238E27FC236}">
                  <a16:creationId xmlns:a16="http://schemas.microsoft.com/office/drawing/2014/main" id="{02D432A6-6406-420E-8DC7-136523BC691E}"/>
                </a:ext>
              </a:extLst>
            </p:cNvPr>
            <p:cNvSpPr/>
            <p:nvPr/>
          </p:nvSpPr>
          <p:spPr>
            <a:xfrm>
              <a:off x="5520633" y="2253084"/>
              <a:ext cx="731520" cy="365760"/>
            </a:xfrm>
            <a:prstGeom prst="rightArrow">
              <a:avLst>
                <a:gd name="adj1" fmla="val 81010"/>
                <a:gd name="adj2" fmla="val 33302"/>
              </a:avLst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  <a:p>
              <a:pPr algn="ctr"/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</a:p>
          </p:txBody>
        </p:sp>
        <p:sp>
          <p:nvSpPr>
            <p:cNvPr id="156" name="Arrow: Left 106">
              <a:extLst>
                <a:ext uri="{FF2B5EF4-FFF2-40B4-BE49-F238E27FC236}">
                  <a16:creationId xmlns:a16="http://schemas.microsoft.com/office/drawing/2014/main" id="{33FB1945-499D-4D72-AAAB-83F8207F53AA}"/>
                </a:ext>
              </a:extLst>
            </p:cNvPr>
            <p:cNvSpPr/>
            <p:nvPr/>
          </p:nvSpPr>
          <p:spPr>
            <a:xfrm>
              <a:off x="5511491" y="3099705"/>
              <a:ext cx="731520" cy="365760"/>
            </a:xfrm>
            <a:prstGeom prst="leftArrow">
              <a:avLst>
                <a:gd name="adj1" fmla="val 81410"/>
                <a:gd name="adj2" fmla="val 36711"/>
              </a:avLst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Monitor Control</a:t>
              </a:r>
            </a:p>
          </p:txBody>
        </p:sp>
        <p:cxnSp>
          <p:nvCxnSpPr>
            <p:cNvPr id="157" name="Connector: Curved 108">
              <a:extLst>
                <a:ext uri="{FF2B5EF4-FFF2-40B4-BE49-F238E27FC236}">
                  <a16:creationId xmlns:a16="http://schemas.microsoft.com/office/drawing/2014/main" id="{380B0851-7B17-4BDF-B288-D9FE37B33CFB}"/>
                </a:ext>
              </a:extLst>
            </p:cNvPr>
            <p:cNvCxnSpPr>
              <a:cxnSpLocks/>
              <a:stCxn id="154" idx="3"/>
              <a:endCxn id="179" idx="0"/>
            </p:cNvCxnSpPr>
            <p:nvPr/>
          </p:nvCxnSpPr>
          <p:spPr>
            <a:xfrm flipV="1">
              <a:off x="3917736" y="2210053"/>
              <a:ext cx="831983" cy="208858"/>
            </a:xfrm>
            <a:prstGeom prst="curvedConnector4">
              <a:avLst>
                <a:gd name="adj1" fmla="val 7611"/>
                <a:gd name="adj2" fmla="val 130650"/>
              </a:avLst>
            </a:prstGeom>
            <a:ln>
              <a:gradFill>
                <a:gsLst>
                  <a:gs pos="58000">
                    <a:schemeClr val="accent1">
                      <a:lumMod val="75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Connector: Curved 113">
              <a:extLst>
                <a:ext uri="{FF2B5EF4-FFF2-40B4-BE49-F238E27FC236}">
                  <a16:creationId xmlns:a16="http://schemas.microsoft.com/office/drawing/2014/main" id="{42606FC0-F836-437D-B21F-345CD3E18240}"/>
                </a:ext>
              </a:extLst>
            </p:cNvPr>
            <p:cNvCxnSpPr>
              <a:cxnSpLocks/>
              <a:stCxn id="153" idx="3"/>
              <a:endCxn id="179" idx="1"/>
            </p:cNvCxnSpPr>
            <p:nvPr/>
          </p:nvCxnSpPr>
          <p:spPr>
            <a:xfrm flipV="1">
              <a:off x="3877040" y="2925162"/>
              <a:ext cx="116545" cy="112074"/>
            </a:xfrm>
            <a:prstGeom prst="curvedConnector3">
              <a:avLst>
                <a:gd name="adj1" fmla="val 50000"/>
              </a:avLst>
            </a:prstGeom>
            <a:ln>
              <a:gradFill>
                <a:gsLst>
                  <a:gs pos="48000">
                    <a:schemeClr val="accent6">
                      <a:lumMod val="75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5400000" scaled="1"/>
              </a:gradFill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64619AE-EE79-4081-89F3-6AB64E0300F9}"/>
                </a:ext>
              </a:extLst>
            </p:cNvPr>
            <p:cNvSpPr/>
            <p:nvPr/>
          </p:nvSpPr>
          <p:spPr>
            <a:xfrm>
              <a:off x="3593037" y="1853528"/>
              <a:ext cx="1431899" cy="184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900" b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Measure &amp; Analyze</a:t>
              </a:r>
              <a:endParaRPr 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09D931D8-4921-489B-B05F-CC500DA5D864}"/>
                </a:ext>
              </a:extLst>
            </p:cNvPr>
            <p:cNvSpPr/>
            <p:nvPr/>
          </p:nvSpPr>
          <p:spPr>
            <a:xfrm>
              <a:off x="6663133" y="1863401"/>
              <a:ext cx="1359095" cy="184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900" b="1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Control &amp; </a:t>
              </a:r>
              <a:r>
                <a:rPr lang="en-US" sz="900" b="1" dirty="0">
                  <a:solidFill>
                    <a:schemeClr val="accent4">
                      <a:lumMod val="50000"/>
                    </a:schemeClr>
                  </a:solidFill>
                  <a:latin typeface="Arial" panose="020B0604020202020204" pitchFamily="34" charset="0"/>
                </a:rPr>
                <a:t>Improve</a:t>
              </a:r>
              <a:endParaRPr lang="en-US" sz="9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D9E4842-51A5-426D-9FE0-44E4B6A89715}"/>
                </a:ext>
              </a:extLst>
            </p:cNvPr>
            <p:cNvGrpSpPr/>
            <p:nvPr/>
          </p:nvGrpSpPr>
          <p:grpSpPr>
            <a:xfrm>
              <a:off x="6143378" y="1994470"/>
              <a:ext cx="1228527" cy="764272"/>
              <a:chOff x="6886975" y="4650375"/>
              <a:chExt cx="1228527" cy="1197195"/>
            </a:xfrm>
            <a:solidFill>
              <a:srgbClr val="33CCFF"/>
            </a:solidFill>
          </p:grpSpPr>
          <p:pic>
            <p:nvPicPr>
              <p:cNvPr id="177" name="Graphic 151" descr="Thought bubble">
                <a:extLst>
                  <a:ext uri="{FF2B5EF4-FFF2-40B4-BE49-F238E27FC236}">
                    <a16:creationId xmlns:a16="http://schemas.microsoft.com/office/drawing/2014/main" id="{AE319E97-5E19-40D4-B0E5-B08ACE5BD6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85"/>
                  </a:ext>
                </a:extLst>
              </a:blip>
              <a:srcRect b="2551"/>
              <a:stretch/>
            </p:blipFill>
            <p:spPr>
              <a:xfrm>
                <a:off x="6886975" y="4650375"/>
                <a:ext cx="1228527" cy="1197195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91C8A290-24E0-4EAC-9C3F-60FCFC7E054F}"/>
                  </a:ext>
                </a:extLst>
              </p:cNvPr>
              <p:cNvSpPr/>
              <p:nvPr/>
            </p:nvSpPr>
            <p:spPr>
              <a:xfrm>
                <a:off x="7258172" y="4950662"/>
                <a:ext cx="590261" cy="2892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>
                <a:spAutoFit/>
              </a:bodyPr>
              <a:lstStyle/>
              <a:p>
                <a:r>
                  <a:rPr lang="en-US" sz="900" b="1" dirty="0">
                    <a:latin typeface="Arial" panose="020B0604020202020204" pitchFamily="34" charset="0"/>
                  </a:rPr>
                  <a:t>Cloud</a:t>
                </a:r>
                <a:endParaRPr lang="en-US" sz="900" dirty="0"/>
              </a:p>
            </p:txBody>
          </p:sp>
        </p:grpSp>
        <p:pic>
          <p:nvPicPr>
            <p:cNvPr id="162" name="Graphic 153" descr="Satellite">
              <a:extLst>
                <a:ext uri="{FF2B5EF4-FFF2-40B4-BE49-F238E27FC236}">
                  <a16:creationId xmlns:a16="http://schemas.microsoft.com/office/drawing/2014/main" id="{27AD71A9-00AC-49AC-8BE3-795BDBB54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7056063" y="2087357"/>
              <a:ext cx="225665" cy="225665"/>
            </a:xfrm>
            <a:prstGeom prst="rect">
              <a:avLst/>
            </a:prstGeom>
          </p:spPr>
        </p:pic>
        <p:sp>
          <p:nvSpPr>
            <p:cNvPr id="163" name="Rectangle: Rounded Corners 164">
              <a:extLst>
                <a:ext uri="{FF2B5EF4-FFF2-40B4-BE49-F238E27FC236}">
                  <a16:creationId xmlns:a16="http://schemas.microsoft.com/office/drawing/2014/main" id="{D954CEEB-35FC-402E-9565-C2B6FA925A30}"/>
                </a:ext>
              </a:extLst>
            </p:cNvPr>
            <p:cNvSpPr/>
            <p:nvPr/>
          </p:nvSpPr>
          <p:spPr>
            <a:xfrm>
              <a:off x="6262460" y="2582797"/>
              <a:ext cx="787082" cy="738533"/>
            </a:xfrm>
            <a:prstGeom prst="round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675" b="1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Services:</a:t>
              </a:r>
            </a:p>
            <a:p>
              <a:pPr marL="68580" indent="-68580">
                <a:buFont typeface="Arial" panose="020B0604020202020204" pitchFamily="34" charset="0"/>
                <a:buChar char="•"/>
              </a:pPr>
              <a:r>
                <a:rPr lang="en-US" sz="675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Evaluation</a:t>
              </a:r>
            </a:p>
            <a:p>
              <a:pPr marL="68580" indent="-68580">
                <a:buFont typeface="Arial" panose="020B0604020202020204" pitchFamily="34" charset="0"/>
                <a:buChar char="•"/>
              </a:pPr>
              <a:r>
                <a:rPr lang="en-US" sz="675" dirty="0">
                  <a:solidFill>
                    <a:schemeClr val="bg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Diagnostic</a:t>
              </a:r>
            </a:p>
            <a:p>
              <a:pPr marL="68580" indent="-68580">
                <a:buFont typeface="Arial" panose="020B0604020202020204" pitchFamily="34" charset="0"/>
                <a:buChar char="•"/>
              </a:pPr>
              <a:r>
                <a:rPr lang="en-US" sz="67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Detection</a:t>
              </a:r>
            </a:p>
            <a:p>
              <a:pPr marL="68580" indent="-68580">
                <a:buFont typeface="Arial" panose="020B0604020202020204" pitchFamily="34" charset="0"/>
                <a:buChar char="•"/>
              </a:pPr>
              <a:r>
                <a:rPr lang="en-US" sz="675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</a:p>
          </p:txBody>
        </p:sp>
        <p:sp>
          <p:nvSpPr>
            <p:cNvPr id="164" name="Rectangle: Rounded Corners 165">
              <a:extLst>
                <a:ext uri="{FF2B5EF4-FFF2-40B4-BE49-F238E27FC236}">
                  <a16:creationId xmlns:a16="http://schemas.microsoft.com/office/drawing/2014/main" id="{F8D6D1AB-5F9F-4F6E-94D2-8CC9EEAC16E2}"/>
                </a:ext>
              </a:extLst>
            </p:cNvPr>
            <p:cNvSpPr/>
            <p:nvPr/>
          </p:nvSpPr>
          <p:spPr>
            <a:xfrm>
              <a:off x="7317604" y="2120862"/>
              <a:ext cx="1411814" cy="1635164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</a:schemeClr>
                </a:gs>
                <a:gs pos="16000">
                  <a:schemeClr val="accent4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sz="675" b="1" dirty="0">
                  <a:solidFill>
                    <a:schemeClr val="tx1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Information Models</a:t>
              </a:r>
            </a:p>
            <a:p>
              <a:r>
                <a:rPr lang="en-US" sz="675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Algorithms &amp; Analytics</a:t>
              </a:r>
            </a:p>
            <a:p>
              <a:r>
                <a:rPr lang="en-US" sz="675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Decision Makings</a:t>
              </a:r>
            </a:p>
          </p:txBody>
        </p:sp>
        <p:sp>
          <p:nvSpPr>
            <p:cNvPr id="165" name="Flowchart: Magnetic Disk 164">
              <a:extLst>
                <a:ext uri="{FF2B5EF4-FFF2-40B4-BE49-F238E27FC236}">
                  <a16:creationId xmlns:a16="http://schemas.microsoft.com/office/drawing/2014/main" id="{9A73A03C-D4A3-4B6A-ACF3-B246D95A52D9}"/>
                </a:ext>
              </a:extLst>
            </p:cNvPr>
            <p:cNvSpPr/>
            <p:nvPr/>
          </p:nvSpPr>
          <p:spPr>
            <a:xfrm>
              <a:off x="6755200" y="3320036"/>
              <a:ext cx="634576" cy="304430"/>
            </a:xfrm>
            <a:prstGeom prst="flowChartMagneticDisk">
              <a:avLst/>
            </a:prstGeom>
            <a:gradFill>
              <a:gsLst>
                <a:gs pos="100000">
                  <a:schemeClr val="accent4">
                    <a:lumMod val="50000"/>
                  </a:schemeClr>
                </a:gs>
                <a:gs pos="0">
                  <a:schemeClr val="tx1">
                    <a:lumMod val="95000"/>
                    <a:lumOff val="5000"/>
                  </a:schemeClr>
                </a:gs>
              </a:gsLst>
              <a:lin ang="0" scaled="0"/>
            </a:gra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</a:p>
          </p:txBody>
        </p:sp>
        <p:pic>
          <p:nvPicPr>
            <p:cNvPr id="166" name="Picture 165" descr="A screenshot of text&#10;&#10;Description generated with very high confidence">
              <a:extLst>
                <a:ext uri="{FF2B5EF4-FFF2-40B4-BE49-F238E27FC236}">
                  <a16:creationId xmlns:a16="http://schemas.microsoft.com/office/drawing/2014/main" id="{7DCD6C81-C9D2-4560-A152-C66F9A725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05" t="30655" r="39254" b="58797"/>
            <a:stretch/>
          </p:blipFill>
          <p:spPr>
            <a:xfrm>
              <a:off x="8166802" y="2613385"/>
              <a:ext cx="548640" cy="5100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0292E8F9-F8F4-4359-BF4A-3305D4C3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7393452" y="3181174"/>
              <a:ext cx="1088561" cy="459097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E9C0C132-4F82-454D-898A-07C55260C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7296947" y="2609245"/>
              <a:ext cx="856505" cy="561949"/>
            </a:xfrm>
            <a:prstGeom prst="rect">
              <a:avLst/>
            </a:prstGeom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312C6EAB-1B3A-438C-A23F-E0B5D7D3FCC5}"/>
                </a:ext>
              </a:extLst>
            </p:cNvPr>
            <p:cNvSpPr/>
            <p:nvPr/>
          </p:nvSpPr>
          <p:spPr>
            <a:xfrm>
              <a:off x="7564779" y="3624466"/>
              <a:ext cx="701657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600" b="1" dirty="0">
                  <a:latin typeface="Arial" panose="020B0604020202020204" pitchFamily="34" charset="0"/>
                  <a:ea typeface="Times New Roman" panose="02020603050405020304" pitchFamily="18" charset="0"/>
                </a:rPr>
                <a:t>Data Training</a:t>
              </a:r>
              <a:endParaRPr lang="en-US" sz="600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9FD3F72-F53F-426A-957D-AF855F55117E}"/>
                </a:ext>
              </a:extLst>
            </p:cNvPr>
            <p:cNvSpPr/>
            <p:nvPr/>
          </p:nvSpPr>
          <p:spPr>
            <a:xfrm>
              <a:off x="8244022" y="3103993"/>
              <a:ext cx="491108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600" b="1" dirty="0">
                  <a:latin typeface="Arial" panose="020B0604020202020204" pitchFamily="34" charset="0"/>
                  <a:ea typeface="Times New Roman" panose="02020603050405020304" pitchFamily="18" charset="0"/>
                </a:rPr>
                <a:t>Machine</a:t>
              </a:r>
            </a:p>
            <a:p>
              <a:pPr algn="ctr"/>
              <a:r>
                <a:rPr lang="en-US" sz="600" b="1" dirty="0">
                  <a:latin typeface="Arial" panose="020B0604020202020204" pitchFamily="34" charset="0"/>
                </a:rPr>
                <a:t>Learning</a:t>
              </a:r>
              <a:endParaRPr lang="en-US" sz="600" dirty="0"/>
            </a:p>
          </p:txBody>
        </p:sp>
        <p:sp>
          <p:nvSpPr>
            <p:cNvPr id="171" name="Arrow: Right 51">
              <a:extLst>
                <a:ext uri="{FF2B5EF4-FFF2-40B4-BE49-F238E27FC236}">
                  <a16:creationId xmlns:a16="http://schemas.microsoft.com/office/drawing/2014/main" id="{EFC696D3-88C3-418B-AE3A-2F769F4365C1}"/>
                </a:ext>
              </a:extLst>
            </p:cNvPr>
            <p:cNvSpPr/>
            <p:nvPr/>
          </p:nvSpPr>
          <p:spPr>
            <a:xfrm rot="3834867">
              <a:off x="7607234" y="3089428"/>
              <a:ext cx="146465" cy="92957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Arrow: Right 97">
              <a:extLst>
                <a:ext uri="{FF2B5EF4-FFF2-40B4-BE49-F238E27FC236}">
                  <a16:creationId xmlns:a16="http://schemas.microsoft.com/office/drawing/2014/main" id="{0392B51E-9A20-45C4-AB98-DD50A6A6CF71}"/>
                </a:ext>
              </a:extLst>
            </p:cNvPr>
            <p:cNvSpPr/>
            <p:nvPr/>
          </p:nvSpPr>
          <p:spPr>
            <a:xfrm rot="18209836">
              <a:off x="8084260" y="3120749"/>
              <a:ext cx="146465" cy="92957"/>
            </a:xfrm>
            <a:prstGeom prst="rightArrow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73" name="Connector: Curved 201">
              <a:extLst>
                <a:ext uri="{FF2B5EF4-FFF2-40B4-BE49-F238E27FC236}">
                  <a16:creationId xmlns:a16="http://schemas.microsoft.com/office/drawing/2014/main" id="{CF3C2EF5-6EB6-4254-B45C-1892B5A808C9}"/>
                </a:ext>
              </a:extLst>
            </p:cNvPr>
            <p:cNvCxnSpPr>
              <a:cxnSpLocks/>
              <a:stCxn id="163" idx="3"/>
              <a:endCxn id="164" idx="1"/>
            </p:cNvCxnSpPr>
            <p:nvPr/>
          </p:nvCxnSpPr>
          <p:spPr>
            <a:xfrm flipV="1">
              <a:off x="7049542" y="2938444"/>
              <a:ext cx="268062" cy="13620"/>
            </a:xfrm>
            <a:prstGeom prst="curvedConnector3">
              <a:avLst>
                <a:gd name="adj1" fmla="val 50000"/>
              </a:avLst>
            </a:prstGeom>
            <a:ln>
              <a:gradFill>
                <a:gsLst>
                  <a:gs pos="36000">
                    <a:schemeClr val="accent1">
                      <a:lumMod val="50000"/>
                    </a:schemeClr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0" scaled="0"/>
              </a:gradFill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Connector: Curved 202">
              <a:extLst>
                <a:ext uri="{FF2B5EF4-FFF2-40B4-BE49-F238E27FC236}">
                  <a16:creationId xmlns:a16="http://schemas.microsoft.com/office/drawing/2014/main" id="{681DC6BE-08DC-43AD-A745-6B8BE200CF58}"/>
                </a:ext>
              </a:extLst>
            </p:cNvPr>
            <p:cNvCxnSpPr>
              <a:cxnSpLocks/>
              <a:stCxn id="163" idx="2"/>
              <a:endCxn id="165" idx="2"/>
            </p:cNvCxnSpPr>
            <p:nvPr/>
          </p:nvCxnSpPr>
          <p:spPr>
            <a:xfrm rot="16200000" flipH="1">
              <a:off x="6630140" y="3347190"/>
              <a:ext cx="150921" cy="99199"/>
            </a:xfrm>
            <a:prstGeom prst="curvedConnector2">
              <a:avLst/>
            </a:prstGeom>
            <a:ln>
              <a:gradFill>
                <a:gsLst>
                  <a:gs pos="0">
                    <a:schemeClr val="tx1"/>
                  </a:gs>
                  <a:gs pos="100000">
                    <a:schemeClr val="accent4">
                      <a:lumMod val="75000"/>
                    </a:schemeClr>
                  </a:gs>
                </a:gsLst>
                <a:lin ang="0" scaled="0"/>
              </a:gradFill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75" name="Graphic 92" descr="Satellite dish">
              <a:extLst>
                <a:ext uri="{FF2B5EF4-FFF2-40B4-BE49-F238E27FC236}">
                  <a16:creationId xmlns:a16="http://schemas.microsoft.com/office/drawing/2014/main" id="{B7E48255-C26D-4C4A-AF43-038DF22B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2"/>
                </a:ext>
              </a:extLst>
            </a:blip>
            <a:stretch>
              <a:fillRect/>
            </a:stretch>
          </p:blipFill>
          <p:spPr>
            <a:xfrm>
              <a:off x="3682922" y="2139649"/>
              <a:ext cx="248123" cy="248123"/>
            </a:xfrm>
            <a:prstGeom prst="rect">
              <a:avLst/>
            </a:prstGeom>
          </p:spPr>
        </p:pic>
        <p:pic>
          <p:nvPicPr>
            <p:cNvPr id="176" name="Graphic 94" descr="Recycle">
              <a:extLst>
                <a:ext uri="{FF2B5EF4-FFF2-40B4-BE49-F238E27FC236}">
                  <a16:creationId xmlns:a16="http://schemas.microsoft.com/office/drawing/2014/main" id="{F071F8E2-F6C6-4F99-A3CA-3BA80E78C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4"/>
                </a:ext>
              </a:extLst>
            </a:blip>
            <a:stretch>
              <a:fillRect/>
            </a:stretch>
          </p:blipFill>
          <p:spPr>
            <a:xfrm>
              <a:off x="3678891" y="2819820"/>
              <a:ext cx="200275" cy="200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2400" y="0"/>
            <a:ext cx="12818092" cy="6858000"/>
            <a:chOff x="152400" y="0"/>
            <a:chExt cx="12818092" cy="6858000"/>
          </a:xfrm>
        </p:grpSpPr>
        <p:grpSp>
          <p:nvGrpSpPr>
            <p:cNvPr id="6" name="Group 5"/>
            <p:cNvGrpSpPr/>
            <p:nvPr/>
          </p:nvGrpSpPr>
          <p:grpSpPr>
            <a:xfrm>
              <a:off x="152400" y="0"/>
              <a:ext cx="12818092" cy="6858000"/>
              <a:chOff x="152400" y="0"/>
              <a:chExt cx="12818092" cy="68580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990600" y="1143000"/>
                <a:ext cx="6858000" cy="45720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4400" y="0"/>
                <a:ext cx="8246092" cy="6858000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152400" y="6032500"/>
              <a:ext cx="4572000" cy="8255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 smtClean="0"/>
                <a:t>Pyrolysis setup</a:t>
              </a:r>
              <a:endParaRPr 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703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87900" y="2667000"/>
            <a:ext cx="1816100" cy="96520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MAKE A GIFT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To </a:t>
            </a:r>
            <a:r>
              <a:rPr lang="en-US" sz="2000" b="1" dirty="0" err="1" smtClean="0">
                <a:solidFill>
                  <a:schemeClr val="tx1"/>
                </a:solidFill>
              </a:rPr>
              <a:t>IDeaL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59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r="25059"/>
          <a:stretch/>
        </p:blipFill>
        <p:spPr>
          <a:xfrm>
            <a:off x="2629248" y="613525"/>
            <a:ext cx="4300939" cy="3244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5" t="66582" r="67159" b="24798"/>
          <a:stretch/>
        </p:blipFill>
        <p:spPr>
          <a:xfrm>
            <a:off x="5414824" y="2239404"/>
            <a:ext cx="184211" cy="117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1" r="22510" b="1901"/>
          <a:stretch/>
        </p:blipFill>
        <p:spPr>
          <a:xfrm>
            <a:off x="5236096" y="604942"/>
            <a:ext cx="1595381" cy="1463105"/>
          </a:xfrm>
          <a:prstGeom prst="rect">
            <a:avLst/>
          </a:prstGeom>
        </p:spPr>
      </p:pic>
      <p:pic>
        <p:nvPicPr>
          <p:cNvPr id="5" name="Graphic 67" descr="Voice">
            <a:extLst>
              <a:ext uri="{FF2B5EF4-FFF2-40B4-BE49-F238E27FC236}">
                <a16:creationId xmlns:a16="http://schemas.microsoft.com/office/drawing/2014/main" id="{5ED8CB93-F027-42F7-ABA5-3F2238FFF9D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6"/>
              </a:ext>
            </a:extLst>
          </a:blip>
          <a:stretch>
            <a:fillRect/>
          </a:stretch>
        </p:blipFill>
        <p:spPr>
          <a:xfrm rot="10800000">
            <a:off x="4959361" y="751369"/>
            <a:ext cx="260932" cy="1884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2350" y="3598573"/>
            <a:ext cx="1371600" cy="25832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Task 2. Data-driven decision support system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DFFNN and stochastic gradient descent approach 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and network services</a:t>
            </a:r>
          </a:p>
          <a:p>
            <a:pPr marL="205740" indent="-137160">
              <a:buFont typeface="Wingdings" panose="05000000000000000000" pitchFamily="2" charset="2"/>
              <a:buChar char="q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soil data</a:t>
            </a:r>
          </a:p>
          <a:p>
            <a:pPr marL="205740" indent="-137160">
              <a:buFont typeface="Wingdings" panose="05000000000000000000" pitchFamily="2" charset="2"/>
              <a:buChar char="q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Proactive measures </a:t>
            </a:r>
          </a:p>
          <a:p>
            <a:pPr marL="205740" indent="-137160">
              <a:buFont typeface="Wingdings" panose="05000000000000000000" pitchFamily="2" charset="2"/>
              <a:buChar char="q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Insights, alerts, and sharing</a:t>
            </a:r>
          </a:p>
          <a:p>
            <a:pPr marL="68580"/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137160">
              <a:buFont typeface="Wingdings" panose="05000000000000000000" pitchFamily="2" charset="2"/>
              <a:buChar char="q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137160">
              <a:buFont typeface="Wingdings" panose="05000000000000000000" pitchFamily="2" charset="2"/>
              <a:buChar char="q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137160">
              <a:buFont typeface="Wingdings" panose="05000000000000000000" pitchFamily="2" charset="2"/>
              <a:buChar char="q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137160">
              <a:buFont typeface="Wingdings" panose="05000000000000000000" pitchFamily="2" charset="2"/>
              <a:buChar char="q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endParaRPr lang="en-US" sz="7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lvl="1" indent="-137160">
              <a:buFont typeface="Wingdings" panose="05000000000000000000" pitchFamily="2" charset="2"/>
              <a:buChar char="Ø"/>
            </a:pPr>
            <a:endParaRPr lang="en-US" sz="600" dirty="0">
              <a:solidFill>
                <a:schemeClr val="tx1"/>
              </a:solidFill>
            </a:endParaRPr>
          </a:p>
          <a:p>
            <a:r>
              <a:rPr lang="en-US" sz="13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3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36035" y="3842841"/>
            <a:ext cx="1371600" cy="23390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Task 3. Soil-crop quality assessments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 integration</a:t>
            </a:r>
          </a:p>
          <a:p>
            <a:pPr marL="205740" lvl="1" indent="-128588">
              <a:buFont typeface="Wingdings" panose="05000000000000000000" pitchFamily="2" charset="2"/>
              <a:buChar char="q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Wireless - low energy communication</a:t>
            </a:r>
          </a:p>
          <a:p>
            <a:pPr marL="205740" lvl="1" indent="-128588">
              <a:buFont typeface="Wingdings" panose="05000000000000000000" pitchFamily="2" charset="2"/>
              <a:buChar char="q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On-board NPK, temp.,   and moisture sensors</a:t>
            </a:r>
          </a:p>
          <a:p>
            <a:pPr marL="205740" lvl="1" indent="-128588">
              <a:buFont typeface="Wingdings" panose="05000000000000000000" pitchFamily="2" charset="2"/>
              <a:buChar char="q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 V voltage regulator</a:t>
            </a:r>
          </a:p>
          <a:p>
            <a:pPr marL="205740" lvl="1" indent="-128588">
              <a:buFont typeface="Wingdings" panose="05000000000000000000" pitchFamily="2" charset="2"/>
              <a:buChar char="§"/>
            </a:pPr>
            <a:endParaRPr lang="en-US" sz="3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anose="05000000000000000000" pitchFamily="2" charset="2"/>
              <a:buChar char="Ø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Sustainability assessment</a:t>
            </a:r>
          </a:p>
          <a:p>
            <a:pPr marL="68580" lvl="1"/>
            <a:endParaRPr lang="en-US" sz="600" dirty="0">
              <a:solidFill>
                <a:schemeClr val="tx1"/>
              </a:solidFill>
            </a:endParaRPr>
          </a:p>
          <a:p>
            <a:pPr marL="205740" lvl="1" indent="-137160">
              <a:buFont typeface="Wingdings" panose="05000000000000000000" pitchFamily="2" charset="2"/>
              <a:buChar char="Ø"/>
            </a:pPr>
            <a:endParaRPr lang="en-US" sz="600" dirty="0">
              <a:solidFill>
                <a:schemeClr val="tx1"/>
              </a:solidFill>
            </a:endParaRPr>
          </a:p>
          <a:p>
            <a:r>
              <a:rPr lang="en-US" sz="13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3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35232" y="3410557"/>
            <a:ext cx="1371600" cy="2771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sz="7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Task 1. Standardization of analytical techniques</a:t>
            </a:r>
          </a:p>
          <a:p>
            <a:pPr marL="128588" indent="-128588">
              <a:buFont typeface="Wingdings" panose="05000000000000000000" pitchFamily="2" charset="2"/>
              <a:buChar char="Ø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steps fact sheets</a:t>
            </a:r>
          </a:p>
          <a:p>
            <a:pPr marL="205740" indent="-128588">
              <a:buFont typeface="Wingdings" panose="05000000000000000000" pitchFamily="2" charset="2"/>
              <a:buChar char="q"/>
            </a:pPr>
            <a:r>
              <a:rPr lang="en-US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guidelines</a:t>
            </a:r>
          </a:p>
          <a:p>
            <a:pPr marL="205740" lvl="1" indent="-128588">
              <a:buFont typeface="Wingdings" panose="05000000000000000000" pitchFamily="2" charset="2"/>
              <a:buChar char="§"/>
            </a:pPr>
            <a:r>
              <a:rPr lang="en-US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(density, stability)</a:t>
            </a:r>
          </a:p>
          <a:p>
            <a:pPr marL="205740" lvl="1" indent="-128588">
              <a:buFont typeface="Wingdings" panose="05000000000000000000" pitchFamily="2" charset="2"/>
              <a:buChar char="§"/>
            </a:pPr>
            <a:r>
              <a:rPr lang="en-US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Chemical (pH, nitrate)</a:t>
            </a:r>
          </a:p>
          <a:p>
            <a:pPr marL="205740" lvl="1" indent="-128588">
              <a:buFont typeface="Wingdings" panose="05000000000000000000" pitchFamily="2" charset="2"/>
              <a:buChar char="§"/>
            </a:pPr>
            <a:r>
              <a:rPr lang="en-US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Biological (organic matter)</a:t>
            </a:r>
          </a:p>
          <a:p>
            <a:pPr marL="205740" lvl="1" indent="-128588">
              <a:buFont typeface="Wingdings" panose="05000000000000000000" pitchFamily="2" charset="2"/>
              <a:buChar char="§"/>
            </a:pPr>
            <a:endParaRPr lang="en-US" sz="1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128588">
              <a:buFont typeface="Wingdings" panose="05000000000000000000" pitchFamily="2" charset="2"/>
              <a:buChar char="q"/>
            </a:pPr>
            <a:r>
              <a:rPr lang="en-US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procedures guidelines</a:t>
            </a:r>
          </a:p>
          <a:p>
            <a:pPr marL="205740" lvl="1" indent="-128588">
              <a:buFont typeface="Wingdings" panose="05000000000000000000" pitchFamily="2" charset="2"/>
              <a:buChar char="§"/>
            </a:pPr>
            <a:r>
              <a:rPr lang="en-US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Indicators (properties)</a:t>
            </a:r>
          </a:p>
          <a:p>
            <a:pPr marL="205740" lvl="1" indent="-128588">
              <a:buFont typeface="Wingdings" panose="05000000000000000000" pitchFamily="2" charset="2"/>
              <a:buChar char="§"/>
            </a:pPr>
            <a:r>
              <a:rPr lang="en-US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Metrics (productivity)</a:t>
            </a:r>
          </a:p>
          <a:p>
            <a:pPr marL="205740" lvl="1" indent="-128588">
              <a:buFont typeface="Wingdings" panose="05000000000000000000" pitchFamily="2" charset="2"/>
              <a:buChar char="§"/>
            </a:pPr>
            <a:r>
              <a:rPr lang="en-US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(test kit)</a:t>
            </a:r>
          </a:p>
          <a:p>
            <a:pPr marL="205740" lvl="1" indent="-128588">
              <a:buFont typeface="Wingdings" panose="05000000000000000000" pitchFamily="2" charset="2"/>
              <a:buChar char="§"/>
            </a:pPr>
            <a:endParaRPr lang="en-US" sz="1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5740" indent="-137160">
              <a:buFont typeface="Wingdings" panose="05000000000000000000" pitchFamily="2" charset="2"/>
              <a:buChar char="q"/>
            </a:pPr>
            <a:r>
              <a:rPr lang="en-US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Field-scale interpretive guides</a:t>
            </a:r>
          </a:p>
          <a:p>
            <a:pPr marL="205740" indent="-137160">
              <a:buFont typeface="Wingdings" panose="05000000000000000000" pitchFamily="2" charset="2"/>
              <a:buChar char="§"/>
            </a:pPr>
            <a:r>
              <a:rPr lang="en-US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Diagnose soil needs</a:t>
            </a:r>
          </a:p>
          <a:p>
            <a:pPr marL="205740" indent="-137160">
              <a:buFont typeface="Wingdings" panose="05000000000000000000" pitchFamily="2" charset="2"/>
              <a:buChar char="§"/>
            </a:pPr>
            <a:r>
              <a:rPr lang="en-US" sz="675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 nutrient supply</a:t>
            </a:r>
          </a:p>
          <a:p>
            <a:pPr marL="205740" indent="-137160">
              <a:buFont typeface="Wingdings" panose="05000000000000000000" pitchFamily="2" charset="2"/>
              <a:buChar char="§"/>
            </a:pPr>
            <a:endParaRPr lang="en-US" sz="675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" indent="-137160">
              <a:buFont typeface="Wingdings" panose="05000000000000000000" pitchFamily="2" charset="2"/>
              <a:buChar char="Ø"/>
            </a:pPr>
            <a:r>
              <a:rPr lang="en-US" sz="7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and knowledge agent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78202" y="1369902"/>
            <a:ext cx="855656" cy="741382"/>
            <a:chOff x="5312109" y="5191124"/>
            <a:chExt cx="1140874" cy="98850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72" t="53376" r="45677" b="10661"/>
            <a:stretch/>
          </p:blipFill>
          <p:spPr>
            <a:xfrm rot="1038934">
              <a:off x="5322367" y="5199350"/>
              <a:ext cx="1130616" cy="980283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 rot="1012182">
              <a:off x="5312109" y="5191124"/>
              <a:ext cx="1133475" cy="980430"/>
            </a:xfrm>
            <a:prstGeom prst="rect">
              <a:avLst/>
            </a:prstGeom>
            <a:gradFill>
              <a:gsLst>
                <a:gs pos="0">
                  <a:srgbClr val="FFC000">
                    <a:alpha val="10000"/>
                  </a:srgbClr>
                </a:gs>
                <a:gs pos="100000">
                  <a:schemeClr val="accent2">
                    <a:lumMod val="75000"/>
                    <a:alpha val="1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" name="Group 11"/>
          <p:cNvGrpSpPr/>
          <p:nvPr/>
        </p:nvGrpSpPr>
        <p:grpSpPr>
          <a:xfrm rot="21360141">
            <a:off x="6090374" y="1993858"/>
            <a:ext cx="769065" cy="843905"/>
            <a:chOff x="6265832" y="4570270"/>
            <a:chExt cx="1025420" cy="112520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1" r="38092" b="28778"/>
            <a:stretch/>
          </p:blipFill>
          <p:spPr>
            <a:xfrm rot="1227258">
              <a:off x="6316206" y="4640375"/>
              <a:ext cx="914400" cy="1009263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14" name="Rectangle 13"/>
            <p:cNvSpPr/>
            <p:nvPr/>
          </p:nvSpPr>
          <p:spPr>
            <a:xfrm rot="1315912">
              <a:off x="6723112" y="5247181"/>
              <a:ext cx="359598" cy="204774"/>
            </a:xfrm>
            <a:prstGeom prst="rect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 rot="1189527">
              <a:off x="6265832" y="4570270"/>
              <a:ext cx="1025420" cy="1125206"/>
            </a:xfrm>
            <a:prstGeom prst="rect">
              <a:avLst/>
            </a:prstGeom>
            <a:gradFill>
              <a:gsLst>
                <a:gs pos="0">
                  <a:srgbClr val="FFC000">
                    <a:alpha val="10000"/>
                  </a:srgbClr>
                </a:gs>
                <a:gs pos="100000">
                  <a:schemeClr val="accent2">
                    <a:lumMod val="75000"/>
                    <a:alpha val="1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5627895" y="2769430"/>
            <a:ext cx="1244478" cy="620679"/>
            <a:chOff x="6393373" y="4931935"/>
            <a:chExt cx="1497434" cy="74684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6263">
              <a:off x="6425221" y="4932571"/>
              <a:ext cx="1463040" cy="746204"/>
            </a:xfrm>
            <a:prstGeom prst="rect">
              <a:avLst/>
            </a:prstGeom>
            <a:ln w="28575"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18" name="Rectangle 17"/>
            <p:cNvSpPr/>
            <p:nvPr/>
          </p:nvSpPr>
          <p:spPr>
            <a:xfrm rot="1161890">
              <a:off x="6393373" y="4931935"/>
              <a:ext cx="1497434" cy="729616"/>
            </a:xfrm>
            <a:prstGeom prst="rect">
              <a:avLst/>
            </a:prstGeom>
            <a:gradFill>
              <a:gsLst>
                <a:gs pos="67000">
                  <a:srgbClr val="4B7F56">
                    <a:alpha val="50000"/>
                  </a:srgbClr>
                </a:gs>
                <a:gs pos="0">
                  <a:schemeClr val="bg1">
                    <a:alpha val="0"/>
                  </a:schemeClr>
                </a:gs>
                <a:gs pos="30000">
                  <a:schemeClr val="accent1">
                    <a:lumMod val="75000"/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H="1" flipV="1">
            <a:off x="5771139" y="2571435"/>
            <a:ext cx="670189" cy="42047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80171" y="2686017"/>
            <a:ext cx="263889" cy="27649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116657">
            <a:off x="5715500" y="2777595"/>
            <a:ext cx="1225209" cy="2308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7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Aberdeen Research and Extension Center</a:t>
            </a:r>
          </a:p>
        </p:txBody>
      </p:sp>
      <p:grpSp>
        <p:nvGrpSpPr>
          <p:cNvPr id="22" name="Group 21"/>
          <p:cNvGrpSpPr/>
          <p:nvPr/>
        </p:nvGrpSpPr>
        <p:grpSpPr>
          <a:xfrm rot="6570090">
            <a:off x="5979460" y="2827819"/>
            <a:ext cx="307506" cy="636703"/>
            <a:chOff x="3695629" y="8283851"/>
            <a:chExt cx="2363891" cy="149574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629" y="8283851"/>
              <a:ext cx="1638300" cy="149542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1"/>
            <a:stretch/>
          </p:blipFill>
          <p:spPr>
            <a:xfrm>
              <a:off x="4532807" y="8284172"/>
              <a:ext cx="1526713" cy="1495425"/>
            </a:xfrm>
            <a:prstGeom prst="rect">
              <a:avLst/>
            </a:prstGeom>
          </p:spPr>
        </p:pic>
      </p:grpSp>
      <p:graphicFrame>
        <p:nvGraphicFramePr>
          <p:cNvPr id="25" name="Chart 24"/>
          <p:cNvGraphicFramePr>
            <a:graphicFrameLocks noChangeAspect="1"/>
          </p:cNvGraphicFramePr>
          <p:nvPr>
            <p:extLst/>
          </p:nvPr>
        </p:nvGraphicFramePr>
        <p:xfrm>
          <a:off x="5684773" y="5709706"/>
          <a:ext cx="1069730" cy="446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1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5601992" y="4973817"/>
                <a:ext cx="1216946" cy="560588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US" sz="675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675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Min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675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Obj</m:t>
                        </m:r>
                      </m:e>
                    </m:func>
                    <m:r>
                      <a:rPr lang="en-US" sz="675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. </m:t>
                    </m:r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US" sz="675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675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Max</m:t>
                    </m:r>
                    <m:r>
                      <a:rPr lang="en-US" sz="675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Obj</m:t>
                    </m:r>
                    <m:r>
                      <a:rPr lang="en-US" sz="675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. </m:t>
                    </m:r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2</m:t>
                    </m:r>
                  </m:oMath>
                </a14:m>
                <a:endParaRPr lang="en-US" sz="67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r>
                  <a:rPr lang="en-US" sz="675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s.t.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+(</m:t>
                    </m:r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sSup>
                      <m:sSupPr>
                        <m:ctrlPr>
                          <a:rPr lang="en-US" sz="675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675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  <m:r>
                          <a:rPr lang="en-US" sz="675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sz="675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sSup>
                      <m:sSupPr>
                        <m:ctrlPr>
                          <a:rPr lang="en-US" sz="675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675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𝜑</m:t>
                        </m:r>
                      </m:e>
                      <m:sup>
                        <m:r>
                          <a:rPr lang="en-US" sz="675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</m:oMath>
                </a14:m>
                <a:r>
                  <a:rPr lang="en-US" sz="675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675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𝑞𝑢𝑎𝑙𝑖𝑡𝑦</m:t>
                    </m:r>
                  </m:oMath>
                </a14:m>
                <a:endParaRPr lang="en-US" sz="675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𝜇</m:t>
                      </m:r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+(</m:t>
                      </m:r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sSup>
                        <m:sSupPr>
                          <m:ctrlPr>
                            <a:rPr lang="en-US" sz="675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675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  <m:r>
                            <a:rPr lang="en-US" sz="675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e>
                        <m:sup>
                          <m:r>
                            <a:rPr lang="en-US" sz="675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sSup>
                        <m:sSupPr>
                          <m:ctrlPr>
                            <a:rPr lang="en-US" sz="675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675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𝜑</m:t>
                          </m:r>
                        </m:e>
                        <m:sup>
                          <m:r>
                            <a:rPr lang="en-US" sz="675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</m:sSup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𝑡𝑖𝑚𝑖𝑛𝑔</m:t>
                      </m:r>
                    </m:oMath>
                  </m:oMathPara>
                </a14:m>
                <a:endParaRPr lang="en-US" sz="675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675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Product</m:t>
                      </m:r>
                      <m:r>
                        <m:rPr>
                          <m:nor/>
                        </m:rPr>
                        <a:rPr lang="en-US" sz="675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675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Yield</m:t>
                      </m:r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𝑊</m:t>
                      </m:r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sz="675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𝑞𝑢𝑎𝑙𝑖𝑡𝑦</m:t>
                      </m:r>
                    </m:oMath>
                  </m:oMathPara>
                </a14:m>
                <a:endParaRPr lang="en-US" sz="675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992" y="4973817"/>
                <a:ext cx="1216946" cy="560588"/>
              </a:xfrm>
              <a:prstGeom prst="roundRect">
                <a:avLst/>
              </a:prstGeom>
              <a:blipFill>
                <a:blip r:embed="rId72"/>
                <a:stretch>
                  <a:fillRect l="-1980" b="-2128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5851003" y="5591261"/>
            <a:ext cx="92357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675" dirty="0"/>
              <a:t>Soil Health Metric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" r="-57"/>
          <a:stretch/>
        </p:blipFill>
        <p:spPr>
          <a:xfrm>
            <a:off x="2783244" y="1036824"/>
            <a:ext cx="2357437" cy="1134034"/>
          </a:xfrm>
          <a:prstGeom prst="rect">
            <a:avLst/>
          </a:prstGeom>
        </p:spPr>
      </p:pic>
      <p:pic>
        <p:nvPicPr>
          <p:cNvPr id="29" name="Graphic 56" descr="Wi-Fi">
            <a:extLst>
              <a:ext uri="{FF2B5EF4-FFF2-40B4-BE49-F238E27FC236}">
                <a16:creationId xmlns:a16="http://schemas.microsoft.com/office/drawing/2014/main" id="{BC3CB0B2-122B-472C-A5A8-00F5B153F490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2"/>
              </a:ext>
            </a:extLst>
          </a:blip>
          <a:stretch>
            <a:fillRect/>
          </a:stretch>
        </p:blipFill>
        <p:spPr>
          <a:xfrm>
            <a:off x="4235442" y="1191139"/>
            <a:ext cx="222841" cy="22284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8582" r="9512" b="10796"/>
          <a:stretch/>
        </p:blipFill>
        <p:spPr>
          <a:xfrm>
            <a:off x="4185187" y="1051903"/>
            <a:ext cx="930229" cy="492023"/>
          </a:xfrm>
          <a:prstGeom prst="rect">
            <a:avLst/>
          </a:prstGeom>
          <a:noFill/>
        </p:spPr>
      </p:pic>
      <p:grpSp>
        <p:nvGrpSpPr>
          <p:cNvPr id="31" name="Group 30"/>
          <p:cNvGrpSpPr/>
          <p:nvPr/>
        </p:nvGrpSpPr>
        <p:grpSpPr>
          <a:xfrm rot="6382665">
            <a:off x="6537109" y="2537007"/>
            <a:ext cx="35945" cy="77942"/>
            <a:chOff x="3695629" y="8283851"/>
            <a:chExt cx="2363891" cy="1495746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629" y="8283851"/>
              <a:ext cx="1638300" cy="149542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1"/>
            <a:stretch/>
          </p:blipFill>
          <p:spPr>
            <a:xfrm>
              <a:off x="4532807" y="8284172"/>
              <a:ext cx="1526713" cy="1495425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18"/>
          <a:stretch/>
        </p:blipFill>
        <p:spPr>
          <a:xfrm>
            <a:off x="2783243" y="1837279"/>
            <a:ext cx="2357901" cy="693260"/>
          </a:xfrm>
          <a:prstGeom prst="rect">
            <a:avLst/>
          </a:prstGeom>
        </p:spPr>
      </p:pic>
      <p:pic>
        <p:nvPicPr>
          <p:cNvPr id="35" name="Graphic 56" descr="Wi-Fi">
            <a:extLst>
              <a:ext uri="{FF2B5EF4-FFF2-40B4-BE49-F238E27FC236}">
                <a16:creationId xmlns:a16="http://schemas.microsoft.com/office/drawing/2014/main" id="{BC3CB0B2-122B-472C-A5A8-00F5B153F490}"/>
              </a:ext>
            </a:extLst>
          </p:cNvPr>
          <p:cNvPicPr>
            <a:picLocks noChangeAspect="1"/>
          </p:cNvPicPr>
          <p:nvPr/>
        </p:nvPicPr>
        <p:blipFill>
          <a:blip r:embed="rId7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2"/>
              </a:ext>
            </a:extLst>
          </a:blip>
          <a:stretch>
            <a:fillRect/>
          </a:stretch>
        </p:blipFill>
        <p:spPr>
          <a:xfrm>
            <a:off x="4028239" y="1560554"/>
            <a:ext cx="179028" cy="179028"/>
          </a:xfrm>
          <a:prstGeom prst="rect">
            <a:avLst/>
          </a:prstGeom>
        </p:spPr>
      </p:pic>
      <p:pic>
        <p:nvPicPr>
          <p:cNvPr id="36" name="Graphic 78" descr="Download from cloud">
            <a:extLst>
              <a:ext uri="{FF2B5EF4-FFF2-40B4-BE49-F238E27FC236}">
                <a16:creationId xmlns:a16="http://schemas.microsoft.com/office/drawing/2014/main" id="{DC23F07E-5B63-4BD0-8E58-CE353E16FBFA}"/>
              </a:ext>
            </a:extLst>
          </p:cNvPr>
          <p:cNvPicPr>
            <a:picLocks noChangeAspect="1"/>
          </p:cNvPicPr>
          <p:nvPr/>
        </p:nvPicPr>
        <p:blipFill>
          <a:blip r:embed="rId7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2"/>
              </a:ext>
            </a:extLst>
          </a:blip>
          <a:stretch>
            <a:fillRect/>
          </a:stretch>
        </p:blipFill>
        <p:spPr>
          <a:xfrm>
            <a:off x="3985516" y="621931"/>
            <a:ext cx="381635" cy="3816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t="29764" r="18621" b="42047"/>
          <a:stretch/>
        </p:blipFill>
        <p:spPr>
          <a:xfrm rot="18372938">
            <a:off x="2950936" y="1303511"/>
            <a:ext cx="269918" cy="2926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62" r="1534" b="9262"/>
          <a:stretch/>
        </p:blipFill>
        <p:spPr>
          <a:xfrm rot="459220">
            <a:off x="2856518" y="1127539"/>
            <a:ext cx="462404" cy="28822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447" b="62862"/>
          <a:stretch/>
        </p:blipFill>
        <p:spPr>
          <a:xfrm>
            <a:off x="2919982" y="1033996"/>
            <a:ext cx="101735" cy="955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6" t="43901" b="3165"/>
          <a:stretch/>
        </p:blipFill>
        <p:spPr>
          <a:xfrm>
            <a:off x="3665807" y="1332860"/>
            <a:ext cx="34290" cy="2835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6" t="43901" b="3165"/>
          <a:stretch/>
        </p:blipFill>
        <p:spPr>
          <a:xfrm>
            <a:off x="4048209" y="1714413"/>
            <a:ext cx="63369" cy="52408"/>
          </a:xfrm>
          <a:prstGeom prst="rect">
            <a:avLst/>
          </a:prstGeom>
        </p:spPr>
      </p:pic>
      <p:pic>
        <p:nvPicPr>
          <p:cNvPr id="42" name="Graphic 56" descr="Wi-Fi">
            <a:extLst>
              <a:ext uri="{FF2B5EF4-FFF2-40B4-BE49-F238E27FC236}">
                <a16:creationId xmlns:a16="http://schemas.microsoft.com/office/drawing/2014/main" id="{BC3CB0B2-122B-472C-A5A8-00F5B153F490}"/>
              </a:ext>
            </a:extLst>
          </p:cNvPr>
          <p:cNvPicPr>
            <a:picLocks noChangeAspect="1"/>
          </p:cNvPicPr>
          <p:nvPr/>
        </p:nvPicPr>
        <p:blipFill>
          <a:blip r:embed="rId74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2"/>
              </a:ext>
            </a:extLst>
          </a:blip>
          <a:stretch>
            <a:fillRect/>
          </a:stretch>
        </p:blipFill>
        <p:spPr>
          <a:xfrm>
            <a:off x="3389491" y="1713981"/>
            <a:ext cx="400583" cy="400583"/>
          </a:xfrm>
          <a:prstGeom prst="rect">
            <a:avLst/>
          </a:prstGeom>
        </p:spPr>
      </p:pic>
      <p:pic>
        <p:nvPicPr>
          <p:cNvPr id="43" name="Graphic 82" descr="Wireless router">
            <a:extLst>
              <a:ext uri="{FF2B5EF4-FFF2-40B4-BE49-F238E27FC236}">
                <a16:creationId xmlns:a16="http://schemas.microsoft.com/office/drawing/2014/main" id="{8D3AEDB4-C17E-4FCE-88AD-A78846E8F160}"/>
              </a:ext>
            </a:extLst>
          </p:cNvPr>
          <p:cNvPicPr>
            <a:picLocks noChangeAspect="1"/>
          </p:cNvPicPr>
          <p:nvPr/>
        </p:nvPicPr>
        <p:blipFill>
          <a:blip r:embed="rId8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140022" y="1039536"/>
            <a:ext cx="202491" cy="202491"/>
          </a:xfrm>
          <a:prstGeom prst="rect">
            <a:avLst/>
          </a:prstGeom>
        </p:spPr>
      </p:pic>
      <p:pic>
        <p:nvPicPr>
          <p:cNvPr id="44" name="Graphic 56" descr="Wi-Fi">
            <a:extLst>
              <a:ext uri="{FF2B5EF4-FFF2-40B4-BE49-F238E27FC236}">
                <a16:creationId xmlns:a16="http://schemas.microsoft.com/office/drawing/2014/main" id="{BC3CB0B2-122B-472C-A5A8-00F5B153F490}"/>
              </a:ext>
            </a:extLst>
          </p:cNvPr>
          <p:cNvPicPr>
            <a:picLocks noChangeAspect="1"/>
          </p:cNvPicPr>
          <p:nvPr/>
        </p:nvPicPr>
        <p:blipFill>
          <a:blip r:embed="rId8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3607501" y="1239855"/>
            <a:ext cx="110414" cy="110414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 rot="16200000">
            <a:off x="2273449" y="5614337"/>
            <a:ext cx="834162" cy="115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750" b="1" dirty="0"/>
              <a:t>Layers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762525" y="5906163"/>
            <a:ext cx="1180134" cy="2057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Rectangle 46"/>
          <p:cNvSpPr/>
          <p:nvPr/>
        </p:nvSpPr>
        <p:spPr>
          <a:xfrm>
            <a:off x="2762525" y="5669072"/>
            <a:ext cx="1180134" cy="2057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Rectangle 47"/>
          <p:cNvSpPr/>
          <p:nvPr/>
        </p:nvSpPr>
        <p:spPr>
          <a:xfrm>
            <a:off x="2762490" y="5437937"/>
            <a:ext cx="1180134" cy="2057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ectangle 48"/>
          <p:cNvSpPr/>
          <p:nvPr/>
        </p:nvSpPr>
        <p:spPr>
          <a:xfrm>
            <a:off x="2759772" y="5200586"/>
            <a:ext cx="1180134" cy="2057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2" t="75890" r="40830" b="16132"/>
          <a:stretch/>
        </p:blipFill>
        <p:spPr>
          <a:xfrm>
            <a:off x="2900919" y="5914709"/>
            <a:ext cx="1028700" cy="18474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0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1" t="56408" r="31386" b="36648"/>
          <a:stretch/>
        </p:blipFill>
        <p:spPr>
          <a:xfrm>
            <a:off x="2898575" y="5680781"/>
            <a:ext cx="1028700" cy="17767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 rot="16200000">
            <a:off x="2348640" y="5582359"/>
            <a:ext cx="911234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600" dirty="0"/>
              <a:t>Data    App   </a:t>
            </a:r>
            <a:r>
              <a:rPr lang="en-US" sz="600" dirty="0" err="1"/>
              <a:t>Integ</a:t>
            </a:r>
            <a:r>
              <a:rPr lang="en-US" sz="600" dirty="0"/>
              <a:t>.  Client 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0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6" t="36768" r="1869" b="54918"/>
          <a:stretch/>
        </p:blipFill>
        <p:spPr>
          <a:xfrm>
            <a:off x="2834774" y="5455677"/>
            <a:ext cx="1097280" cy="170260"/>
          </a:xfrm>
          <a:prstGeom prst="rect">
            <a:avLst/>
          </a:prstGeom>
          <a:solidFill>
            <a:srgbClr val="007FE1"/>
          </a:solidFill>
        </p:spPr>
      </p:pic>
      <p:sp>
        <p:nvSpPr>
          <p:cNvPr id="54" name="Right Arrow 53"/>
          <p:cNvSpPr/>
          <p:nvPr/>
        </p:nvSpPr>
        <p:spPr>
          <a:xfrm rot="5400000">
            <a:off x="4711669" y="5451173"/>
            <a:ext cx="897824" cy="483165"/>
          </a:xfrm>
          <a:prstGeom prst="rightArrow">
            <a:avLst>
              <a:gd name="adj1" fmla="val 50000"/>
              <a:gd name="adj2" fmla="val 69685"/>
            </a:avLst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Rounded Rectangle 54"/>
          <p:cNvSpPr/>
          <p:nvPr/>
        </p:nvSpPr>
        <p:spPr>
          <a:xfrm>
            <a:off x="4919640" y="5905739"/>
            <a:ext cx="475618" cy="23592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75" dirty="0">
                <a:latin typeface="Arial" panose="020B0604020202020204" pitchFamily="34" charset="0"/>
                <a:cs typeface="Arial" panose="020B0604020202020204" pitchFamily="34" charset="0"/>
              </a:rPr>
              <a:t>Hypotheses f(x)</a:t>
            </a:r>
            <a:endParaRPr lang="ko-KR" altLang="en-US"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912549" y="5570314"/>
            <a:ext cx="489614" cy="23592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75" dirty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</a:p>
          <a:p>
            <a:pPr algn="ctr"/>
            <a:r>
              <a:rPr lang="en-US" altLang="ko-KR" sz="675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ko-KR" altLang="en-US"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901984" y="5243843"/>
            <a:ext cx="489654" cy="23592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75" dirty="0">
                <a:latin typeface="Arial" panose="020B0604020202020204" pitchFamily="34" charset="0"/>
                <a:cs typeface="Arial" panose="020B0604020202020204" pitchFamily="34" charset="0"/>
              </a:rPr>
              <a:t>Training datasets</a:t>
            </a:r>
            <a:endParaRPr lang="ko-KR" altLang="en-US"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108217" y="2193541"/>
            <a:ext cx="419336" cy="831994"/>
            <a:chOff x="1519524" y="3395606"/>
            <a:chExt cx="559115" cy="1109325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524" y="3395606"/>
              <a:ext cx="559115" cy="1109325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46" t="5014" r="41785" b="5942"/>
            <a:stretch/>
          </p:blipFill>
          <p:spPr>
            <a:xfrm>
              <a:off x="1559719" y="3525904"/>
              <a:ext cx="476250" cy="854140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108"/>
            <a:srcRect l="35990"/>
            <a:stretch/>
          </p:blipFill>
          <p:spPr>
            <a:xfrm>
              <a:off x="1558925" y="3745777"/>
              <a:ext cx="478577" cy="634267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8426" y="3520256"/>
              <a:ext cx="91440" cy="86265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70" r="50732" b="7165"/>
            <a:stretch/>
          </p:blipFill>
          <p:spPr>
            <a:xfrm>
              <a:off x="1549938" y="3517900"/>
              <a:ext cx="495556" cy="61119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3644977" y="2037899"/>
            <a:ext cx="309977" cy="43310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6577867" y="3993628"/>
            <a:ext cx="387787" cy="54182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12"/>
          <a:srcRect t="5573" b="7149"/>
          <a:stretch/>
        </p:blipFill>
        <p:spPr>
          <a:xfrm>
            <a:off x="4103663" y="5208627"/>
            <a:ext cx="767814" cy="966194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4146498" y="5281001"/>
            <a:ext cx="685835" cy="852083"/>
            <a:chOff x="5338164" y="6166304"/>
            <a:chExt cx="914446" cy="1136111"/>
          </a:xfrm>
        </p:grpSpPr>
        <p:sp>
          <p:nvSpPr>
            <p:cNvPr id="68" name="Rectangle 67"/>
            <p:cNvSpPr/>
            <p:nvPr/>
          </p:nvSpPr>
          <p:spPr>
            <a:xfrm>
              <a:off x="5338164" y="6166304"/>
              <a:ext cx="914446" cy="1136111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Round Same Side Corner Rectangle 68"/>
            <p:cNvSpPr/>
            <p:nvPr/>
          </p:nvSpPr>
          <p:spPr>
            <a:xfrm>
              <a:off x="5415719" y="6585242"/>
              <a:ext cx="759335" cy="280902"/>
            </a:xfrm>
            <a:prstGeom prst="round2SameRect">
              <a:avLst>
                <a:gd name="adj1" fmla="val 0"/>
                <a:gd name="adj2" fmla="val 2034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Round Same Side Corner Rectangle 69"/>
            <p:cNvSpPr/>
            <p:nvPr/>
          </p:nvSpPr>
          <p:spPr>
            <a:xfrm>
              <a:off x="5415719" y="6440185"/>
              <a:ext cx="759335" cy="14505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13"/>
            <a:stretch>
              <a:fillRect/>
            </a:stretch>
          </p:blipFill>
          <p:spPr>
            <a:xfrm>
              <a:off x="5443375" y="6491740"/>
              <a:ext cx="68737" cy="56090"/>
            </a:xfrm>
            <a:prstGeom prst="rect">
              <a:avLst/>
            </a:prstGeom>
          </p:spPr>
        </p:pic>
        <p:sp>
          <p:nvSpPr>
            <p:cNvPr id="72" name="Rectangle 71"/>
            <p:cNvSpPr/>
            <p:nvPr/>
          </p:nvSpPr>
          <p:spPr>
            <a:xfrm>
              <a:off x="5539768" y="6489007"/>
              <a:ext cx="604500" cy="769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defRPr sz="720" b="0" i="0" u="none" strike="noStrike" kern="1200" spc="0" baseline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lang="en-US" sz="375" dirty="0">
                  <a:solidFill>
                    <a:schemeClr val="accent5">
                      <a:lumMod val="50000"/>
                    </a:schemeClr>
                  </a:solidFill>
                </a:rPr>
                <a:t>SeDS      Show More    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456756" y="6619921"/>
              <a:ext cx="698633" cy="25135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defRPr sz="720" b="0" i="0" u="none" strike="noStrike" kern="1200" spc="0" baseline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lang="en-US" sz="375" dirty="0">
                  <a:solidFill>
                    <a:srgbClr val="FF0000"/>
                  </a:solidFill>
                </a:rPr>
                <a:t>Alert - Aberdeen Field-3 has two critical issues</a:t>
              </a:r>
            </a:p>
            <a:p>
              <a:pPr>
                <a:defRPr sz="720" b="0" i="0" u="none" strike="noStrike" kern="1200" spc="0" baseline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 sz="100" dirty="0"/>
            </a:p>
            <a:p>
              <a:pPr>
                <a:defRPr sz="720" b="0" i="0" u="none" strike="noStrike" kern="1200" spc="0" baseline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lang="en-US" sz="375" dirty="0">
                  <a:solidFill>
                    <a:schemeClr val="accent4">
                      <a:lumMod val="50000"/>
                    </a:schemeClr>
                  </a:solidFill>
                </a:rPr>
                <a:t>Recommendations…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5415719" y="6763295"/>
              <a:ext cx="759335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2620429" y="2463043"/>
            <a:ext cx="1208621" cy="941685"/>
            <a:chOff x="3513642" y="2124716"/>
            <a:chExt cx="1611495" cy="1403450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7" t="2285" r="16000" b="2858"/>
            <a:stretch/>
          </p:blipFill>
          <p:spPr>
            <a:xfrm rot="5400000">
              <a:off x="3617665" y="2020693"/>
              <a:ext cx="1403450" cy="1611495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47" t="7660" r="22150" b="5942"/>
            <a:stretch/>
          </p:blipFill>
          <p:spPr>
            <a:xfrm>
              <a:off x="3651218" y="2203847"/>
              <a:ext cx="1151613" cy="1248092"/>
            </a:xfrm>
            <a:prstGeom prst="rect">
              <a:avLst/>
            </a:prstGeom>
            <a:ln w="28575">
              <a:noFill/>
            </a:ln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71" r="17754" b="-5909"/>
            <a:stretch/>
          </p:blipFill>
          <p:spPr>
            <a:xfrm>
              <a:off x="3648342" y="2206388"/>
              <a:ext cx="1340001" cy="12427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117"/>
            <a:srcRect l="29481"/>
            <a:stretch/>
          </p:blipFill>
          <p:spPr>
            <a:xfrm>
              <a:off x="3648075" y="2637806"/>
              <a:ext cx="694097" cy="814133"/>
            </a:xfrm>
            <a:prstGeom prst="rect">
              <a:avLst/>
            </a:prstGeom>
          </p:spPr>
        </p:pic>
        <p:grpSp>
          <p:nvGrpSpPr>
            <p:cNvPr id="80" name="Group 79"/>
            <p:cNvGrpSpPr/>
            <p:nvPr/>
          </p:nvGrpSpPr>
          <p:grpSpPr>
            <a:xfrm>
              <a:off x="4262586" y="2323462"/>
              <a:ext cx="719988" cy="1133687"/>
              <a:chOff x="1659230" y="3036194"/>
              <a:chExt cx="697148" cy="1017348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2300456" y="3036565"/>
                <a:ext cx="55922" cy="1016977"/>
                <a:chOff x="2591232" y="3052763"/>
                <a:chExt cx="46218" cy="984765"/>
              </a:xfrm>
            </p:grpSpPr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 rotWithShape="1">
                <a:blip r:embed="rId1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" t="461" r="20392" b="60130"/>
                <a:stretch/>
              </p:blipFill>
              <p:spPr>
                <a:xfrm>
                  <a:off x="2591731" y="3052763"/>
                  <a:ext cx="45719" cy="980908"/>
                </a:xfrm>
                <a:prstGeom prst="rect">
                  <a:avLst/>
                </a:prstGeom>
              </p:spPr>
            </p:pic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 rotWithShape="1">
                <a:blip r:embed="rId1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90" t="97653" r="20392"/>
                <a:stretch/>
              </p:blipFill>
              <p:spPr>
                <a:xfrm>
                  <a:off x="2591232" y="4000952"/>
                  <a:ext cx="36576" cy="36576"/>
                </a:xfrm>
                <a:prstGeom prst="rect">
                  <a:avLst/>
                </a:prstGeom>
              </p:spPr>
            </p:pic>
          </p:grpSp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1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0" t="294" r="7531" b="9437"/>
              <a:stretch/>
            </p:blipFill>
            <p:spPr>
              <a:xfrm>
                <a:off x="1659230" y="3036194"/>
                <a:ext cx="640080" cy="1015458"/>
              </a:xfrm>
              <a:prstGeom prst="rect">
                <a:avLst/>
              </a:prstGeom>
            </p:spPr>
          </p:pic>
        </p:grpSp>
      </p:grp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1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8" t="16991" r="40976" b="74885"/>
          <a:stretch/>
        </p:blipFill>
        <p:spPr>
          <a:xfrm>
            <a:off x="3027569" y="5208468"/>
            <a:ext cx="891540" cy="182683"/>
          </a:xfrm>
          <a:prstGeom prst="rect">
            <a:avLst/>
          </a:prstGeom>
          <a:solidFill>
            <a:srgbClr val="13983D"/>
          </a:solidFill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22"/>
          <a:stretch>
            <a:fillRect/>
          </a:stretch>
        </p:blipFill>
        <p:spPr>
          <a:xfrm>
            <a:off x="4087544" y="4079608"/>
            <a:ext cx="1373243" cy="688367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3085895" y="5242827"/>
            <a:ext cx="128792" cy="57708"/>
          </a:xfrm>
          <a:prstGeom prst="rect">
            <a:avLst/>
          </a:prstGeom>
          <a:solidFill>
            <a:srgbClr val="13983D"/>
          </a:solidFill>
        </p:spPr>
        <p:txBody>
          <a:bodyPr wrap="square" lIns="0" tIns="0" rIns="0" bIns="0">
            <a:spAutoFit/>
          </a:bodyPr>
          <a:lstStyle/>
          <a:p>
            <a:pPr algn="ctr"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375" dirty="0">
                <a:solidFill>
                  <a:schemeClr val="bg1"/>
                </a:solidFill>
              </a:rPr>
              <a:t>PC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414365" y="5247434"/>
            <a:ext cx="155150" cy="57708"/>
          </a:xfrm>
          <a:prstGeom prst="rect">
            <a:avLst/>
          </a:prstGeom>
          <a:solidFill>
            <a:srgbClr val="13983D"/>
          </a:solidFill>
        </p:spPr>
        <p:txBody>
          <a:bodyPr wrap="square" lIns="0" tIns="0" rIns="0" bIns="0">
            <a:spAutoFit/>
          </a:bodyPr>
          <a:lstStyle/>
          <a:p>
            <a:pPr algn="ctr"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375" dirty="0">
                <a:solidFill>
                  <a:schemeClr val="bg1"/>
                </a:solidFill>
              </a:rPr>
              <a:t>Tablet</a:t>
            </a:r>
          </a:p>
        </p:txBody>
      </p:sp>
      <p:sp>
        <p:nvSpPr>
          <p:cNvPr id="89" name="Rectangle 88"/>
          <p:cNvSpPr/>
          <p:nvPr/>
        </p:nvSpPr>
        <p:spPr>
          <a:xfrm rot="16200000">
            <a:off x="3641774" y="5275686"/>
            <a:ext cx="155150" cy="57708"/>
          </a:xfrm>
          <a:prstGeom prst="rect">
            <a:avLst/>
          </a:prstGeom>
          <a:solidFill>
            <a:srgbClr val="13983D"/>
          </a:solidFill>
        </p:spPr>
        <p:txBody>
          <a:bodyPr wrap="square" lIns="0" tIns="0" rIns="0" bIns="0">
            <a:spAutoFit/>
          </a:bodyPr>
          <a:lstStyle/>
          <a:p>
            <a:pPr algn="ctr"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375" dirty="0">
                <a:solidFill>
                  <a:schemeClr val="bg1"/>
                </a:solidFill>
              </a:rPr>
              <a:t>Phone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836119" y="5510521"/>
            <a:ext cx="160524" cy="115416"/>
          </a:xfrm>
          <a:prstGeom prst="rect">
            <a:avLst/>
          </a:prstGeom>
          <a:solidFill>
            <a:srgbClr val="007FE1"/>
          </a:solidFill>
        </p:spPr>
        <p:txBody>
          <a:bodyPr wrap="square" lIns="0" tIns="0" rIns="0" bIns="0">
            <a:spAutoFit/>
          </a:bodyPr>
          <a:lstStyle/>
          <a:p>
            <a:pPr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375" dirty="0">
                <a:solidFill>
                  <a:schemeClr val="bg1"/>
                </a:solidFill>
              </a:rPr>
              <a:t>Service Bus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236000" y="5508411"/>
            <a:ext cx="160524" cy="115416"/>
          </a:xfrm>
          <a:prstGeom prst="rect">
            <a:avLst/>
          </a:prstGeom>
          <a:solidFill>
            <a:srgbClr val="007FE1"/>
          </a:solidFill>
        </p:spPr>
        <p:txBody>
          <a:bodyPr wrap="square" lIns="0" tIns="0" rIns="0" bIns="0">
            <a:spAutoFit/>
          </a:bodyPr>
          <a:lstStyle/>
          <a:p>
            <a:pPr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375" dirty="0">
                <a:solidFill>
                  <a:schemeClr val="bg1"/>
                </a:solidFill>
              </a:rPr>
              <a:t>Access Control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651640" y="5485166"/>
            <a:ext cx="118202" cy="115416"/>
          </a:xfrm>
          <a:prstGeom prst="rect">
            <a:avLst/>
          </a:prstGeom>
          <a:solidFill>
            <a:srgbClr val="007FE1"/>
          </a:solidFill>
        </p:spPr>
        <p:txBody>
          <a:bodyPr wrap="square" lIns="0" tIns="0" rIns="0" bIns="0">
            <a:spAutoFit/>
          </a:bodyPr>
          <a:lstStyle/>
          <a:p>
            <a:pPr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375" dirty="0">
                <a:solidFill>
                  <a:schemeClr val="bg1"/>
                </a:solidFill>
              </a:rPr>
              <a:t>Data Sync</a:t>
            </a:r>
          </a:p>
        </p:txBody>
      </p:sp>
      <p:sp>
        <p:nvSpPr>
          <p:cNvPr id="93" name="Rectangle 92"/>
          <p:cNvSpPr/>
          <p:nvPr/>
        </p:nvSpPr>
        <p:spPr>
          <a:xfrm rot="16200000">
            <a:off x="3051034" y="5712507"/>
            <a:ext cx="166400" cy="115416"/>
          </a:xfrm>
          <a:prstGeom prst="rect">
            <a:avLst/>
          </a:prstGeom>
          <a:solidFill>
            <a:srgbClr val="007FE1"/>
          </a:solidFill>
        </p:spPr>
        <p:txBody>
          <a:bodyPr wrap="square" lIns="0" tIns="0" rIns="0" bIns="0">
            <a:spAutoFit/>
          </a:bodyPr>
          <a:lstStyle/>
          <a:p>
            <a:pPr algn="ctr"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375">
                <a:solidFill>
                  <a:schemeClr val="bg1"/>
                </a:solidFill>
              </a:rPr>
              <a:t>Web Role</a:t>
            </a:r>
            <a:endParaRPr lang="en-US" sz="375" dirty="0">
              <a:solidFill>
                <a:schemeClr val="bg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 rot="16200000">
            <a:off x="3208008" y="5709576"/>
            <a:ext cx="173009" cy="115416"/>
          </a:xfrm>
          <a:prstGeom prst="rect">
            <a:avLst/>
          </a:prstGeom>
          <a:solidFill>
            <a:srgbClr val="007FE1"/>
          </a:solidFill>
        </p:spPr>
        <p:txBody>
          <a:bodyPr wrap="square" lIns="0" tIns="0" rIns="0" bIns="0">
            <a:spAutoFit/>
          </a:bodyPr>
          <a:lstStyle/>
          <a:p>
            <a:pPr algn="ctr"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375" dirty="0">
                <a:solidFill>
                  <a:schemeClr val="bg1"/>
                </a:solidFill>
              </a:rPr>
              <a:t>Worker Role</a:t>
            </a:r>
          </a:p>
        </p:txBody>
      </p:sp>
      <p:sp>
        <p:nvSpPr>
          <p:cNvPr id="95" name="Rectangle 94"/>
          <p:cNvSpPr/>
          <p:nvPr/>
        </p:nvSpPr>
        <p:spPr>
          <a:xfrm rot="16200000">
            <a:off x="3604178" y="5709390"/>
            <a:ext cx="172634" cy="115416"/>
          </a:xfrm>
          <a:prstGeom prst="rect">
            <a:avLst/>
          </a:prstGeom>
          <a:solidFill>
            <a:srgbClr val="007FE1"/>
          </a:solidFill>
        </p:spPr>
        <p:txBody>
          <a:bodyPr wrap="square" lIns="0" tIns="0" rIns="0" bIns="0">
            <a:spAutoFit/>
          </a:bodyPr>
          <a:lstStyle/>
          <a:p>
            <a:pPr algn="ctr"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375" dirty="0">
                <a:solidFill>
                  <a:schemeClr val="bg1"/>
                </a:solidFill>
              </a:rPr>
              <a:t>VM Role</a:t>
            </a:r>
          </a:p>
        </p:txBody>
      </p:sp>
      <p:sp>
        <p:nvSpPr>
          <p:cNvPr id="96" name="Rectangle 95"/>
          <p:cNvSpPr/>
          <p:nvPr/>
        </p:nvSpPr>
        <p:spPr>
          <a:xfrm rot="16200000">
            <a:off x="3575616" y="5974894"/>
            <a:ext cx="191255" cy="577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375" dirty="0">
                <a:solidFill>
                  <a:schemeClr val="bg1"/>
                </a:solidFill>
              </a:rPr>
              <a:t>Caching</a:t>
            </a:r>
          </a:p>
        </p:txBody>
      </p:sp>
      <p:sp>
        <p:nvSpPr>
          <p:cNvPr id="97" name="Rectangle 96"/>
          <p:cNvSpPr/>
          <p:nvPr/>
        </p:nvSpPr>
        <p:spPr>
          <a:xfrm rot="16200000">
            <a:off x="2852934" y="5978031"/>
            <a:ext cx="164482" cy="57708"/>
          </a:xfrm>
          <a:prstGeom prst="rect">
            <a:avLst/>
          </a:prstGeom>
          <a:solidFill>
            <a:srgbClr val="007FE1"/>
          </a:solidFill>
        </p:spPr>
        <p:txBody>
          <a:bodyPr wrap="square" lIns="0" tIns="0" rIns="0" bIns="0">
            <a:spAutoFit/>
          </a:bodyPr>
          <a:lstStyle/>
          <a:p>
            <a:pPr algn="ctr"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375" dirty="0">
                <a:solidFill>
                  <a:schemeClr val="bg1"/>
                </a:solidFill>
              </a:rPr>
              <a:t>Tables</a:t>
            </a:r>
          </a:p>
        </p:txBody>
      </p:sp>
      <p:sp>
        <p:nvSpPr>
          <p:cNvPr id="98" name="Rectangle 97"/>
          <p:cNvSpPr/>
          <p:nvPr/>
        </p:nvSpPr>
        <p:spPr>
          <a:xfrm flipV="1">
            <a:off x="3760506" y="2449040"/>
            <a:ext cx="95621" cy="57708"/>
          </a:xfrm>
          <a:prstGeom prst="rect">
            <a:avLst/>
          </a:prstGeom>
          <a:solidFill>
            <a:srgbClr val="14130E"/>
          </a:solidFill>
        </p:spPr>
        <p:txBody>
          <a:bodyPr wrap="square" lIns="0" tIns="0" rIns="0" bIns="0">
            <a:spAutoFit/>
          </a:bodyPr>
          <a:lstStyle/>
          <a:p>
            <a:pPr algn="ctr">
              <a:defRPr sz="720" b="0" i="0" u="none" strike="noStrike" kern="1200" spc="0" baseline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 sz="37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159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63093" y="-1398170"/>
            <a:ext cx="10133463" cy="6858000"/>
            <a:chOff x="963093" y="-1398170"/>
            <a:chExt cx="10133463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093" y="-1398170"/>
              <a:ext cx="10133463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952999" y="5145405"/>
              <a:ext cx="6143557" cy="314425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Proposed Biomass-to-Bioenergy Supply Chain (B2BSC)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719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743312"/>
            <a:ext cx="12192000" cy="5980746"/>
            <a:chOff x="0" y="1743312"/>
            <a:chExt cx="12192000" cy="598074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43312"/>
              <a:ext cx="12192000" cy="598074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7112000" y="7141029"/>
              <a:ext cx="5080000" cy="58302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Biomass-to-Bioenergy Supply </a:t>
              </a:r>
              <a:r>
                <a:rPr lang="en-US" b="1" smtClean="0">
                  <a:latin typeface="Arial" panose="020B0604020202020204" pitchFamily="34" charset="0"/>
                  <a:cs typeface="Arial" panose="020B0604020202020204" pitchFamily="34" charset="0"/>
                </a:rPr>
                <a:t>Chain Segments and Pyrolysis 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Conversion Process 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578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3447"/>
            <a:ext cx="12192000" cy="407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33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1005" y="0"/>
            <a:ext cx="11789990" cy="6858000"/>
            <a:chOff x="201005" y="0"/>
            <a:chExt cx="1178999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05" y="0"/>
              <a:ext cx="1178999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01005" y="5994400"/>
              <a:ext cx="5807909" cy="8636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Dr. Mirkouei and 2017 Students (Benjamin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Hersh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Samual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Hansen)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680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18039" r="19028" b="9566"/>
          <a:stretch/>
        </p:blipFill>
        <p:spPr>
          <a:xfrm>
            <a:off x="1177412" y="73742"/>
            <a:ext cx="9768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67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86815" y="-533400"/>
            <a:ext cx="8669169" cy="6858000"/>
            <a:chOff x="1761415" y="0"/>
            <a:chExt cx="8669169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415" y="0"/>
              <a:ext cx="8669169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761415" y="5727700"/>
              <a:ext cx="6167014" cy="11303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Dr. Mirkouei and 2018 Students (Benjamin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Hersh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Samual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Hansen,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Darpan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Shah, Scott Ashby, and Chadron Ryan)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287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41526" y="0"/>
            <a:ext cx="9708948" cy="6858000"/>
            <a:chOff x="1241526" y="0"/>
            <a:chExt cx="970894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526" y="0"/>
              <a:ext cx="9708948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241527" y="5727700"/>
              <a:ext cx="8029474" cy="11303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b="1" u="sng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Lab-scale Pyrolysis Apparatus</a:t>
              </a:r>
            </a:p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Chadron 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Ryan, </a:t>
              </a:r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Samual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Hansen, 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Benjamin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Hersh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Scott Ashby, 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Dr. Mirkouei, and </a:t>
              </a:r>
              <a:r>
                <a:rPr lang="en-US" sz="2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Darpan</a:t>
              </a: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Shah 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935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4631" y="0"/>
            <a:ext cx="9142737" cy="6858000"/>
            <a:chOff x="1524631" y="0"/>
            <a:chExt cx="9142737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631" y="0"/>
              <a:ext cx="9142737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524631" y="6096000"/>
              <a:ext cx="8702211" cy="762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Dr. Mirkouei received Design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for Manufacturing and the Life Cycle Scholar Award from ASME Conference, (08/2016)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18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08396" y="0"/>
            <a:ext cx="10287000" cy="6858000"/>
            <a:chOff x="1284596" y="0"/>
            <a:chExt cx="10287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596" y="0"/>
              <a:ext cx="10287000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284596" y="6057900"/>
              <a:ext cx="10287000" cy="8001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 smtClean="0"/>
                <a:t>Mixed slow and fast pyrolysis apparatus</a:t>
              </a:r>
              <a:endParaRPr 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00211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3518" y="232916"/>
            <a:ext cx="11564964" cy="6392167"/>
            <a:chOff x="313518" y="232916"/>
            <a:chExt cx="11564964" cy="63921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8" y="232916"/>
              <a:ext cx="11564964" cy="639216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57831" y="5727700"/>
              <a:ext cx="8180843" cy="762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Dr. Mirkouei received IE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Outstanding Graduate Teaching Assistant Award, School of MIME, OSU, (05/2015)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828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5" y="0"/>
            <a:ext cx="1194410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946" y="6096000"/>
            <a:ext cx="7245042" cy="762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Sam Hansen’s Thesis Defense – August 16, 2019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21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" b="13148"/>
          <a:stretch/>
        </p:blipFill>
        <p:spPr>
          <a:xfrm>
            <a:off x="3522023" y="482600"/>
            <a:ext cx="5147953" cy="547370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522023" y="5257800"/>
            <a:ext cx="4272148" cy="6985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/>
              <a:t>Untreated Bio-oil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75940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50976" y="0"/>
            <a:ext cx="10290048" cy="6858000"/>
            <a:chOff x="950976" y="0"/>
            <a:chExt cx="10290048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76" y="0"/>
              <a:ext cx="10290048" cy="68580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950976" y="6007100"/>
              <a:ext cx="3504910" cy="8509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 smtClean="0"/>
                <a:t>Blended Fuels</a:t>
              </a:r>
              <a:endParaRPr 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0055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2630678" y="1770392"/>
            <a:ext cx="6162716" cy="3934599"/>
            <a:chOff x="2630678" y="1770392"/>
            <a:chExt cx="6162716" cy="39345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E78A0DA-1010-4561-AE96-DFDD57F5DB2F}"/>
                </a:ext>
              </a:extLst>
            </p:cNvPr>
            <p:cNvGrpSpPr/>
            <p:nvPr/>
          </p:nvGrpSpPr>
          <p:grpSpPr>
            <a:xfrm>
              <a:off x="2630678" y="3451177"/>
              <a:ext cx="6162716" cy="2253814"/>
              <a:chOff x="2695034" y="1853528"/>
              <a:chExt cx="6162716" cy="2253814"/>
            </a:xfrm>
          </p:grpSpPr>
          <p:sp>
            <p:nvSpPr>
              <p:cNvPr id="3" name="Rectangle: Rounded Corners 84">
                <a:extLst>
                  <a:ext uri="{FF2B5EF4-FFF2-40B4-BE49-F238E27FC236}">
                    <a16:creationId xmlns:a16="http://schemas.microsoft.com/office/drawing/2014/main" id="{8098E59A-1040-415F-AD2A-66C4FDD157F6}"/>
                  </a:ext>
                </a:extLst>
              </p:cNvPr>
              <p:cNvSpPr/>
              <p:nvPr/>
            </p:nvSpPr>
            <p:spPr>
              <a:xfrm>
                <a:off x="6027838" y="2056273"/>
                <a:ext cx="2743200" cy="173736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81">
                <a:extLst>
                  <a:ext uri="{FF2B5EF4-FFF2-40B4-BE49-F238E27FC236}">
                    <a16:creationId xmlns:a16="http://schemas.microsoft.com/office/drawing/2014/main" id="{72711C38-15AA-4BB8-AB9C-9A6B3C476A26}"/>
                  </a:ext>
                </a:extLst>
              </p:cNvPr>
              <p:cNvSpPr/>
              <p:nvPr/>
            </p:nvSpPr>
            <p:spPr>
              <a:xfrm>
                <a:off x="2987221" y="2045609"/>
                <a:ext cx="2743200" cy="173736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Arrow: Left-Right 78">
                <a:extLst>
                  <a:ext uri="{FF2B5EF4-FFF2-40B4-BE49-F238E27FC236}">
                    <a16:creationId xmlns:a16="http://schemas.microsoft.com/office/drawing/2014/main" id="{5C6E5BB1-9136-4BDF-98D7-B5BA076E0D21}"/>
                  </a:ext>
                </a:extLst>
              </p:cNvPr>
              <p:cNvSpPr/>
              <p:nvPr/>
            </p:nvSpPr>
            <p:spPr>
              <a:xfrm>
                <a:off x="2895021" y="3741765"/>
                <a:ext cx="5962729" cy="365577"/>
              </a:xfrm>
              <a:prstGeom prst="leftRightArrow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Adaptivity</a:t>
                </a:r>
              </a:p>
            </p:txBody>
          </p:sp>
          <p:sp>
            <p:nvSpPr>
              <p:cNvPr id="6" name="Arrow: Left-Right 79">
                <a:extLst>
                  <a:ext uri="{FF2B5EF4-FFF2-40B4-BE49-F238E27FC236}">
                    <a16:creationId xmlns:a16="http://schemas.microsoft.com/office/drawing/2014/main" id="{06D56E5C-F5DE-4041-82A0-E387E9A6049E}"/>
                  </a:ext>
                </a:extLst>
              </p:cNvPr>
              <p:cNvSpPr/>
              <p:nvPr/>
            </p:nvSpPr>
            <p:spPr>
              <a:xfrm rot="16200000">
                <a:off x="1896572" y="2742556"/>
                <a:ext cx="1956020" cy="359095"/>
              </a:xfrm>
              <a:prstGeom prst="leftRightArrow">
                <a:avLst/>
              </a:prstGeom>
              <a:gradFill flip="none" rotWithShape="1"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Cooperative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D1F6C0-9C44-4783-BF54-9794915711F3}"/>
                  </a:ext>
                </a:extLst>
              </p:cNvPr>
              <p:cNvSpPr/>
              <p:nvPr/>
            </p:nvSpPr>
            <p:spPr>
              <a:xfrm>
                <a:off x="3175670" y="3397798"/>
                <a:ext cx="720764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Physical Interface</a:t>
                </a:r>
                <a:endParaRPr lang="en-US" sz="12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7DCF3F-CA97-4357-8FE6-033CA2AB789E}"/>
                  </a:ext>
                </a:extLst>
              </p:cNvPr>
              <p:cNvSpPr/>
              <p:nvPr/>
            </p:nvSpPr>
            <p:spPr>
              <a:xfrm>
                <a:off x="6261072" y="3400508"/>
                <a:ext cx="692491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b="1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Cyber Interface</a:t>
                </a:r>
                <a:endParaRPr lang="en-US" sz="1200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CFA5A8B-4FB3-411F-8F9A-90689DA478A8}"/>
                  </a:ext>
                </a:extLst>
              </p:cNvPr>
              <p:cNvGrpSpPr/>
              <p:nvPr/>
            </p:nvGrpSpPr>
            <p:grpSpPr>
              <a:xfrm>
                <a:off x="3993585" y="2210053"/>
                <a:ext cx="1512269" cy="1430218"/>
                <a:chOff x="4282830" y="4863632"/>
                <a:chExt cx="1243027" cy="1145376"/>
              </a:xfrm>
            </p:grpSpPr>
            <p:sp>
              <p:nvSpPr>
                <p:cNvPr id="36" name="Rectangle: Rounded Corners 100">
                  <a:extLst>
                    <a:ext uri="{FF2B5EF4-FFF2-40B4-BE49-F238E27FC236}">
                      <a16:creationId xmlns:a16="http://schemas.microsoft.com/office/drawing/2014/main" id="{E014C718-5447-4300-9D39-C768DFCA403E}"/>
                    </a:ext>
                  </a:extLst>
                </p:cNvPr>
                <p:cNvSpPr/>
                <p:nvPr/>
              </p:nvSpPr>
              <p:spPr>
                <a:xfrm>
                  <a:off x="4282830" y="4863632"/>
                  <a:ext cx="1243027" cy="1145376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endPara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B990C8B-C0F9-4E0A-AC4A-E9520719389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328995" y="4900777"/>
                  <a:ext cx="1188720" cy="1002733"/>
                  <a:chOff x="3600521" y="2013458"/>
                  <a:chExt cx="2447108" cy="1794110"/>
                </a:xfrm>
              </p:grpSpPr>
              <p:sp>
                <p:nvSpPr>
                  <p:cNvPr id="38" name="Flowchart: Delay 37">
                    <a:extLst>
                      <a:ext uri="{FF2B5EF4-FFF2-40B4-BE49-F238E27FC236}">
                        <a16:creationId xmlns:a16="http://schemas.microsoft.com/office/drawing/2014/main" id="{70DF4DA2-4EDF-4910-97F2-1302A3B903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884161" y="2687994"/>
                    <a:ext cx="77188" cy="147294"/>
                  </a:xfrm>
                  <a:prstGeom prst="flowChartDelay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Flowchart: Alternate Process 38">
                    <a:extLst>
                      <a:ext uri="{FF2B5EF4-FFF2-40B4-BE49-F238E27FC236}">
                        <a16:creationId xmlns:a16="http://schemas.microsoft.com/office/drawing/2014/main" id="{791A213A-E2EC-4664-9B10-F3FA875193EE}"/>
                      </a:ext>
                    </a:extLst>
                  </p:cNvPr>
                  <p:cNvSpPr/>
                  <p:nvPr/>
                </p:nvSpPr>
                <p:spPr>
                  <a:xfrm>
                    <a:off x="5139493" y="2492895"/>
                    <a:ext cx="518657" cy="1020525"/>
                  </a:xfrm>
                  <a:prstGeom prst="flowChartAlternateProcess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Flowchart: Process 39">
                    <a:extLst>
                      <a:ext uri="{FF2B5EF4-FFF2-40B4-BE49-F238E27FC236}">
                        <a16:creationId xmlns:a16="http://schemas.microsoft.com/office/drawing/2014/main" id="{6D29468E-7F41-4B0A-88E1-7BABF843D496}"/>
                      </a:ext>
                    </a:extLst>
                  </p:cNvPr>
                  <p:cNvSpPr/>
                  <p:nvPr/>
                </p:nvSpPr>
                <p:spPr>
                  <a:xfrm flipV="1">
                    <a:off x="4211083" y="2332818"/>
                    <a:ext cx="252884" cy="45719"/>
                  </a:xfrm>
                  <a:prstGeom prst="flowChartProces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Flowchart: Alternate Process 40">
                    <a:extLst>
                      <a:ext uri="{FF2B5EF4-FFF2-40B4-BE49-F238E27FC236}">
                        <a16:creationId xmlns:a16="http://schemas.microsoft.com/office/drawing/2014/main" id="{3115C595-DCE6-4985-91F9-7788BA3F75DC}"/>
                      </a:ext>
                    </a:extLst>
                  </p:cNvPr>
                  <p:cNvSpPr/>
                  <p:nvPr/>
                </p:nvSpPr>
                <p:spPr>
                  <a:xfrm>
                    <a:off x="4443997" y="2185036"/>
                    <a:ext cx="338965" cy="1506172"/>
                  </a:xfrm>
                  <a:prstGeom prst="flowChartAlternateProcess">
                    <a:avLst/>
                  </a:prstGeom>
                  <a:gradFill flip="none" rotWithShape="1">
                    <a:gsLst>
                      <a:gs pos="0">
                        <a:schemeClr val="accent2">
                          <a:lumMod val="67000"/>
                        </a:schemeClr>
                      </a:gs>
                      <a:gs pos="48000">
                        <a:schemeClr val="accent2">
                          <a:lumMod val="97000"/>
                          <a:lumOff val="3000"/>
                        </a:schemeClr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2" name="Graphic 8" descr="Filter">
                    <a:extLst>
                      <a:ext uri="{FF2B5EF4-FFF2-40B4-BE49-F238E27FC236}">
                        <a16:creationId xmlns:a16="http://schemas.microsoft.com/office/drawing/2014/main" id="{ECC62566-48F2-4727-A919-FF5865F034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7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6361" y="2164892"/>
                    <a:ext cx="334227" cy="244019"/>
                  </a:xfrm>
                  <a:prstGeom prst="rect">
                    <a:avLst/>
                  </a:prstGeom>
                </p:spPr>
              </p:pic>
              <p:sp>
                <p:nvSpPr>
                  <p:cNvPr id="43" name="Flowchart: Process 42">
                    <a:extLst>
                      <a:ext uri="{FF2B5EF4-FFF2-40B4-BE49-F238E27FC236}">
                        <a16:creationId xmlns:a16="http://schemas.microsoft.com/office/drawing/2014/main" id="{78FECDB9-BA23-4165-A062-AB481546ADF0}"/>
                      </a:ext>
                    </a:extLst>
                  </p:cNvPr>
                  <p:cNvSpPr/>
                  <p:nvPr/>
                </p:nvSpPr>
                <p:spPr>
                  <a:xfrm flipV="1">
                    <a:off x="3910519" y="2704602"/>
                    <a:ext cx="91440" cy="18288"/>
                  </a:xfrm>
                  <a:prstGeom prst="flowChartProcess">
                    <a:avLst/>
                  </a:prstGeom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Flowchart: Process 43">
                    <a:extLst>
                      <a:ext uri="{FF2B5EF4-FFF2-40B4-BE49-F238E27FC236}">
                        <a16:creationId xmlns:a16="http://schemas.microsoft.com/office/drawing/2014/main" id="{F62D92B3-EE81-499B-A892-9FB7FFAD5E34}"/>
                      </a:ext>
                    </a:extLst>
                  </p:cNvPr>
                  <p:cNvSpPr/>
                  <p:nvPr/>
                </p:nvSpPr>
                <p:spPr>
                  <a:xfrm flipV="1">
                    <a:off x="3664810" y="2698578"/>
                    <a:ext cx="91440" cy="18288"/>
                  </a:xfrm>
                  <a:prstGeom prst="flowChartProcess">
                    <a:avLst/>
                  </a:prstGeom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5" name="Graphic 11" descr="Thermometer">
                    <a:extLst>
                      <a:ext uri="{FF2B5EF4-FFF2-40B4-BE49-F238E27FC236}">
                        <a16:creationId xmlns:a16="http://schemas.microsoft.com/office/drawing/2014/main" id="{E24B0E3F-C4BE-497B-9738-82898AA1A1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2735" y="2013458"/>
                    <a:ext cx="209274" cy="209274"/>
                  </a:xfrm>
                  <a:prstGeom prst="rect">
                    <a:avLst/>
                  </a:prstGeom>
                </p:spPr>
              </p:pic>
              <p:pic>
                <p:nvPicPr>
                  <p:cNvPr id="46" name="Graphic 12" descr="Test tubes">
                    <a:extLst>
                      <a:ext uri="{FF2B5EF4-FFF2-40B4-BE49-F238E27FC236}">
                        <a16:creationId xmlns:a16="http://schemas.microsoft.com/office/drawing/2014/main" id="{458907B9-FBAF-4387-958D-9CCFAC527D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73462" y="3236349"/>
                    <a:ext cx="358690" cy="277071"/>
                  </a:xfrm>
                  <a:prstGeom prst="rect">
                    <a:avLst/>
                  </a:prstGeom>
                </p:spPr>
              </p:pic>
              <p:grpSp>
                <p:nvGrpSpPr>
                  <p:cNvPr id="47" name="Group 46">
                    <a:extLst>
                      <a:ext uri="{FF2B5EF4-FFF2-40B4-BE49-F238E27FC236}">
                        <a16:creationId xmlns:a16="http://schemas.microsoft.com/office/drawing/2014/main" id="{8039EEEB-BE50-4E3D-BEA1-855265BE928C}"/>
                      </a:ext>
                    </a:extLst>
                  </p:cNvPr>
                  <p:cNvGrpSpPr/>
                  <p:nvPr/>
                </p:nvGrpSpPr>
                <p:grpSpPr>
                  <a:xfrm>
                    <a:off x="3600521" y="2581115"/>
                    <a:ext cx="166272" cy="1226453"/>
                    <a:chOff x="410598" y="4663280"/>
                    <a:chExt cx="166272" cy="1226453"/>
                  </a:xfrm>
                </p:grpSpPr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846FB11E-88CA-4D67-ADB9-A962898DD2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835" y="4663280"/>
                      <a:ext cx="75675" cy="51522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ED326B44-CF97-4E8A-A24D-1DF9C8919B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0598" y="4882551"/>
                      <a:ext cx="166272" cy="1007182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1" name="Flowchart: Delay 90">
                      <a:extLst>
                        <a:ext uri="{FF2B5EF4-FFF2-40B4-BE49-F238E27FC236}">
                          <a16:creationId xmlns:a16="http://schemas.microsoft.com/office/drawing/2014/main" id="{9AEDA1DF-AD78-4392-A030-6477848270E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109" y="4770310"/>
                      <a:ext cx="77188" cy="147294"/>
                    </a:xfrm>
                    <a:prstGeom prst="flowChartDelay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2" name="Flowchart: Terminator 91">
                      <a:extLst>
                        <a:ext uri="{FF2B5EF4-FFF2-40B4-BE49-F238E27FC236}">
                          <a16:creationId xmlns:a16="http://schemas.microsoft.com/office/drawing/2014/main" id="{8A9662E9-7118-4C23-8EBE-6654268717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286" y="4739336"/>
                      <a:ext cx="18288" cy="18288"/>
                    </a:xfrm>
                    <a:prstGeom prst="flowChartTerminator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9EFB441F-B86D-40F6-B993-BA28D56F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835" y="4770286"/>
                      <a:ext cx="73739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DCA365DC-F166-4982-99D9-E4208A6BD8B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68454" y="4733400"/>
                      <a:ext cx="48445" cy="18288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9C82929E-9BEC-463B-AA03-8FF3F79C2993}"/>
                      </a:ext>
                    </a:extLst>
                  </p:cNvPr>
                  <p:cNvGrpSpPr/>
                  <p:nvPr/>
                </p:nvGrpSpPr>
                <p:grpSpPr>
                  <a:xfrm>
                    <a:off x="3838944" y="2581115"/>
                    <a:ext cx="166272" cy="1226453"/>
                    <a:chOff x="408217" y="4663280"/>
                    <a:chExt cx="166272" cy="1226453"/>
                  </a:xfrm>
                </p:grpSpPr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34549C65-B427-437F-8E4B-24C3E2230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835" y="4663280"/>
                      <a:ext cx="75675" cy="51522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F6C125FE-4DBD-4C06-8D7B-C2EBBDD0B9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217" y="4882551"/>
                      <a:ext cx="166272" cy="1007182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" name="Flowchart: Terminator 85">
                      <a:extLst>
                        <a:ext uri="{FF2B5EF4-FFF2-40B4-BE49-F238E27FC236}">
                          <a16:creationId xmlns:a16="http://schemas.microsoft.com/office/drawing/2014/main" id="{6DCA4BF0-4E74-43A1-833F-6C579D1A97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2286" y="4739336"/>
                      <a:ext cx="18288" cy="18288"/>
                    </a:xfrm>
                    <a:prstGeom prst="flowChartTerminator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A86C720A-00E5-4F88-BA5B-D65C345EA4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6835" y="4770286"/>
                      <a:ext cx="73739" cy="4571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8D73CC20-C63B-4FCF-94FD-1C6982C24C8A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68454" y="4733400"/>
                      <a:ext cx="48445" cy="18288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  <a:ln w="3175">
                      <a:solidFill>
                        <a:schemeClr val="tx1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9" name="Flowchart: Process 48">
                    <a:extLst>
                      <a:ext uri="{FF2B5EF4-FFF2-40B4-BE49-F238E27FC236}">
                        <a16:creationId xmlns:a16="http://schemas.microsoft.com/office/drawing/2014/main" id="{1E69ED62-64C6-4A8B-9B8B-1E236B334F44}"/>
                      </a:ext>
                    </a:extLst>
                  </p:cNvPr>
                  <p:cNvSpPr/>
                  <p:nvPr/>
                </p:nvSpPr>
                <p:spPr>
                  <a:xfrm>
                    <a:off x="4951889" y="3580222"/>
                    <a:ext cx="76280" cy="45719"/>
                  </a:xfrm>
                  <a:prstGeom prst="flowChartProcess">
                    <a:avLst/>
                  </a:prstGeom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Flowchart: Process 49">
                    <a:extLst>
                      <a:ext uri="{FF2B5EF4-FFF2-40B4-BE49-F238E27FC236}">
                        <a16:creationId xmlns:a16="http://schemas.microsoft.com/office/drawing/2014/main" id="{0D422A42-BBDC-442C-8B72-084B0A7D4E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37732" y="3653796"/>
                    <a:ext cx="192866" cy="45719"/>
                  </a:xfrm>
                  <a:prstGeom prst="flowChartProcess">
                    <a:avLst/>
                  </a:prstGeom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Flowchart: Process 50">
                    <a:extLst>
                      <a:ext uri="{FF2B5EF4-FFF2-40B4-BE49-F238E27FC236}">
                        <a16:creationId xmlns:a16="http://schemas.microsoft.com/office/drawing/2014/main" id="{C7E13658-7F49-43DF-A391-2C8A523833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4128910" y="3725929"/>
                    <a:ext cx="914400" cy="46607"/>
                  </a:xfrm>
                  <a:prstGeom prst="flowChartProcess">
                    <a:avLst/>
                  </a:prstGeom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Flowchart: Process 51">
                    <a:extLst>
                      <a:ext uri="{FF2B5EF4-FFF2-40B4-BE49-F238E27FC236}">
                        <a16:creationId xmlns:a16="http://schemas.microsoft.com/office/drawing/2014/main" id="{28C7A5C3-C476-435E-B5C3-A8D82D8019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492664" y="3066581"/>
                    <a:ext cx="1319213" cy="46979"/>
                  </a:xfrm>
                  <a:prstGeom prst="flowChartProcess">
                    <a:avLst/>
                  </a:prstGeom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Flowchart: Process 52">
                    <a:extLst>
                      <a:ext uri="{FF2B5EF4-FFF2-40B4-BE49-F238E27FC236}">
                        <a16:creationId xmlns:a16="http://schemas.microsoft.com/office/drawing/2014/main" id="{5F887E70-B1E7-4F9E-9D12-2B2C0DC532B0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3918202" y="2622975"/>
                    <a:ext cx="182880" cy="18288"/>
                  </a:xfrm>
                  <a:prstGeom prst="flowChartProcess">
                    <a:avLst/>
                  </a:prstGeom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Flowchart: Process 53">
                    <a:extLst>
                      <a:ext uri="{FF2B5EF4-FFF2-40B4-BE49-F238E27FC236}">
                        <a16:creationId xmlns:a16="http://schemas.microsoft.com/office/drawing/2014/main" id="{7EEDC391-8A90-4D7F-BC8E-1560339AAF59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3621236" y="2565712"/>
                    <a:ext cx="284020" cy="18288"/>
                  </a:xfrm>
                  <a:prstGeom prst="flowChartProcess">
                    <a:avLst/>
                  </a:prstGeom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Flowchart: Process 54">
                    <a:extLst>
                      <a:ext uri="{FF2B5EF4-FFF2-40B4-BE49-F238E27FC236}">
                        <a16:creationId xmlns:a16="http://schemas.microsoft.com/office/drawing/2014/main" id="{E7E80F1D-E182-410D-A265-E84C5D1BFD4D}"/>
                      </a:ext>
                    </a:extLst>
                  </p:cNvPr>
                  <p:cNvSpPr/>
                  <p:nvPr/>
                </p:nvSpPr>
                <p:spPr>
                  <a:xfrm>
                    <a:off x="4001245" y="2535854"/>
                    <a:ext cx="138671" cy="27432"/>
                  </a:xfrm>
                  <a:prstGeom prst="flowChartProcess">
                    <a:avLst/>
                  </a:prstGeom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Flowchart: Process 55">
                    <a:extLst>
                      <a:ext uri="{FF2B5EF4-FFF2-40B4-BE49-F238E27FC236}">
                        <a16:creationId xmlns:a16="http://schemas.microsoft.com/office/drawing/2014/main" id="{2E7B34D9-65DD-45EC-A354-B9A00ADB00B7}"/>
                      </a:ext>
                    </a:extLst>
                  </p:cNvPr>
                  <p:cNvSpPr/>
                  <p:nvPr/>
                </p:nvSpPr>
                <p:spPr>
                  <a:xfrm>
                    <a:off x="3755362" y="2430390"/>
                    <a:ext cx="420398" cy="27432"/>
                  </a:xfrm>
                  <a:prstGeom prst="flowChartProcess">
                    <a:avLst/>
                  </a:prstGeom>
                  <a:ln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C76FD995-8868-4B22-8A8D-4C4A25A41A94}"/>
                      </a:ext>
                    </a:extLst>
                  </p:cNvPr>
                  <p:cNvSpPr/>
                  <p:nvPr/>
                </p:nvSpPr>
                <p:spPr>
                  <a:xfrm flipV="1">
                    <a:off x="4046842" y="2492896"/>
                    <a:ext cx="64939" cy="6433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48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AD8DB7FA-DB7B-4EAE-8A55-CA101BA354ED}"/>
                      </a:ext>
                    </a:extLst>
                  </p:cNvPr>
                  <p:cNvSpPr/>
                  <p:nvPr/>
                </p:nvSpPr>
                <p:spPr>
                  <a:xfrm>
                    <a:off x="4250018" y="2517532"/>
                    <a:ext cx="166272" cy="1007182"/>
                  </a:xfrm>
                  <a:prstGeom prst="rect">
                    <a:avLst/>
                  </a:prstGeom>
                  <a:pattFill prst="lgCheck">
                    <a:fgClr>
                      <a:srgbClr val="FF0000"/>
                    </a:fgClr>
                    <a:bgClr>
                      <a:schemeClr val="bg1"/>
                    </a:bgClr>
                  </a:pattFill>
                  <a:ln w="3175">
                    <a:solidFill>
                      <a:srgbClr val="FF0000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9958B017-A70C-45C0-8564-03FC5B6594EE}"/>
                      </a:ext>
                    </a:extLst>
                  </p:cNvPr>
                  <p:cNvSpPr/>
                  <p:nvPr/>
                </p:nvSpPr>
                <p:spPr>
                  <a:xfrm>
                    <a:off x="4815706" y="2506618"/>
                    <a:ext cx="166272" cy="1007182"/>
                  </a:xfrm>
                  <a:prstGeom prst="rect">
                    <a:avLst/>
                  </a:prstGeom>
                  <a:pattFill prst="lgCheck">
                    <a:fgClr>
                      <a:srgbClr val="FF0000"/>
                    </a:fgClr>
                    <a:bgClr>
                      <a:schemeClr val="bg1"/>
                    </a:bgClr>
                  </a:pattFill>
                  <a:ln w="3175">
                    <a:solidFill>
                      <a:srgbClr val="FF0000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C1EBC70-1956-4809-A288-1AD24612829E}"/>
                      </a:ext>
                    </a:extLst>
                  </p:cNvPr>
                  <p:cNvSpPr/>
                  <p:nvPr/>
                </p:nvSpPr>
                <p:spPr>
                  <a:xfrm>
                    <a:off x="4447508" y="2936705"/>
                    <a:ext cx="335453" cy="456955"/>
                  </a:xfrm>
                  <a:prstGeom prst="rect">
                    <a:avLst/>
                  </a:prstGeom>
                  <a:pattFill prst="sphere">
                    <a:fgClr>
                      <a:schemeClr val="accent2">
                        <a:lumMod val="75000"/>
                      </a:schemeClr>
                    </a:fgClr>
                    <a:bgClr>
                      <a:schemeClr val="bg1"/>
                    </a:bgClr>
                  </a:patt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51005BC2-31F4-4D34-AE86-325C90C1FEDB}"/>
                      </a:ext>
                    </a:extLst>
                  </p:cNvPr>
                  <p:cNvSpPr/>
                  <p:nvPr/>
                </p:nvSpPr>
                <p:spPr>
                  <a:xfrm>
                    <a:off x="4446860" y="2498956"/>
                    <a:ext cx="338077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Flowchart: Terminator 61">
                    <a:extLst>
                      <a:ext uri="{FF2B5EF4-FFF2-40B4-BE49-F238E27FC236}">
                        <a16:creationId xmlns:a16="http://schemas.microsoft.com/office/drawing/2014/main" id="{9913304C-DE24-4C81-909B-7EAE232D1ADF}"/>
                      </a:ext>
                    </a:extLst>
                  </p:cNvPr>
                  <p:cNvSpPr/>
                  <p:nvPr/>
                </p:nvSpPr>
                <p:spPr>
                  <a:xfrm>
                    <a:off x="4522562" y="2137453"/>
                    <a:ext cx="192841" cy="45719"/>
                  </a:xfrm>
                  <a:prstGeom prst="flowChartTerminator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48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1C49263F-4FC9-4F17-8646-BCFCB344CDCB}"/>
                      </a:ext>
                    </a:extLst>
                  </p:cNvPr>
                  <p:cNvCxnSpPr>
                    <a:stCxn id="61" idx="1"/>
                    <a:endCxn id="61" idx="3"/>
                  </p:cNvCxnSpPr>
                  <p:nvPr/>
                </p:nvCxnSpPr>
                <p:spPr>
                  <a:xfrm>
                    <a:off x="4446860" y="2521816"/>
                    <a:ext cx="338077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Flowchart: Terminator 63">
                    <a:extLst>
                      <a:ext uri="{FF2B5EF4-FFF2-40B4-BE49-F238E27FC236}">
                        <a16:creationId xmlns:a16="http://schemas.microsoft.com/office/drawing/2014/main" id="{A81F490A-2DDF-4F1B-B75D-D70C2E2903F7}"/>
                      </a:ext>
                    </a:extLst>
                  </p:cNvPr>
                  <p:cNvSpPr/>
                  <p:nvPr/>
                </p:nvSpPr>
                <p:spPr>
                  <a:xfrm>
                    <a:off x="4770770" y="3564730"/>
                    <a:ext cx="229966" cy="78101"/>
                  </a:xfrm>
                  <a:prstGeom prst="flowChartTerminator">
                    <a:avLst/>
                  </a:prstGeom>
                  <a:pattFill prst="sphere">
                    <a:fgClr>
                      <a:schemeClr val="tx1"/>
                    </a:fgClr>
                    <a:bgClr>
                      <a:schemeClr val="bg1"/>
                    </a:bgClr>
                  </a:patt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Arrow: Bent 32">
                    <a:extLst>
                      <a:ext uri="{FF2B5EF4-FFF2-40B4-BE49-F238E27FC236}">
                        <a16:creationId xmlns:a16="http://schemas.microsoft.com/office/drawing/2014/main" id="{035B30D7-CB6A-4113-92F8-0DDBF6DBD7F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61830" y="2154104"/>
                    <a:ext cx="330854" cy="469849"/>
                  </a:xfrm>
                  <a:prstGeom prst="bentArrow">
                    <a:avLst>
                      <a:gd name="adj1" fmla="val 18231"/>
                      <a:gd name="adj2" fmla="val 10075"/>
                      <a:gd name="adj3" fmla="val 25846"/>
                      <a:gd name="adj4" fmla="val 17904"/>
                    </a:avLst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F64F5B13-DDA6-4E8C-B3F2-B654DAA8D30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960904" y="2718452"/>
                    <a:ext cx="131400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C2C5CAA3-69B5-49AC-9631-44774872B87D}"/>
                      </a:ext>
                    </a:extLst>
                  </p:cNvPr>
                  <p:cNvSpPr/>
                  <p:nvPr/>
                </p:nvSpPr>
                <p:spPr>
                  <a:xfrm>
                    <a:off x="4444884" y="3396045"/>
                    <a:ext cx="338077" cy="124394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48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D6C10913-6283-4EBC-9512-D476968EB96F}"/>
                      </a:ext>
                    </a:extLst>
                  </p:cNvPr>
                  <p:cNvCxnSpPr>
                    <a:cxnSpLocks/>
                    <a:endCxn id="66" idx="1"/>
                  </p:cNvCxnSpPr>
                  <p:nvPr/>
                </p:nvCxnSpPr>
                <p:spPr>
                  <a:xfrm>
                    <a:off x="4617906" y="2032635"/>
                    <a:ext cx="0" cy="136567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EE07C142-131E-413C-A443-FA2E80C772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16757" y="2032635"/>
                    <a:ext cx="767957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Arrow: Bent 37">
                    <a:extLst>
                      <a:ext uri="{FF2B5EF4-FFF2-40B4-BE49-F238E27FC236}">
                        <a16:creationId xmlns:a16="http://schemas.microsoft.com/office/drawing/2014/main" id="{3767D5C8-E543-48EF-BF23-FF9B2345552E}"/>
                      </a:ext>
                    </a:extLst>
                  </p:cNvPr>
                  <p:cNvSpPr/>
                  <p:nvPr/>
                </p:nvSpPr>
                <p:spPr>
                  <a:xfrm>
                    <a:off x="4852858" y="2043684"/>
                    <a:ext cx="528578" cy="468278"/>
                  </a:xfrm>
                  <a:prstGeom prst="bentArrow">
                    <a:avLst>
                      <a:gd name="adj1" fmla="val 7151"/>
                      <a:gd name="adj2" fmla="val 704"/>
                      <a:gd name="adj3" fmla="val 0"/>
                      <a:gd name="adj4" fmla="val 43750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Arrow: Bent 38">
                    <a:extLst>
                      <a:ext uri="{FF2B5EF4-FFF2-40B4-BE49-F238E27FC236}">
                        <a16:creationId xmlns:a16="http://schemas.microsoft.com/office/drawing/2014/main" id="{1512F1A1-F69A-44DA-95FC-AD4B8D62247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96606" y="2530613"/>
                    <a:ext cx="101980" cy="151880"/>
                  </a:xfrm>
                  <a:prstGeom prst="bentArrow">
                    <a:avLst>
                      <a:gd name="adj1" fmla="val 30556"/>
                      <a:gd name="adj2" fmla="val 13123"/>
                      <a:gd name="adj3" fmla="val 15710"/>
                      <a:gd name="adj4" fmla="val 55334"/>
                    </a:avLst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Flowchart: Process 71">
                    <a:extLst>
                      <a:ext uri="{FF2B5EF4-FFF2-40B4-BE49-F238E27FC236}">
                        <a16:creationId xmlns:a16="http://schemas.microsoft.com/office/drawing/2014/main" id="{9A56F9D6-5806-4468-A133-50D7D77EC8B3}"/>
                      </a:ext>
                    </a:extLst>
                  </p:cNvPr>
                  <p:cNvSpPr/>
                  <p:nvPr/>
                </p:nvSpPr>
                <p:spPr>
                  <a:xfrm>
                    <a:off x="5606045" y="2862901"/>
                    <a:ext cx="365760" cy="27432"/>
                  </a:xfrm>
                  <a:prstGeom prst="flowChartProcess">
                    <a:avLst/>
                  </a:prstGeom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Flowchart: Delay 72">
                    <a:extLst>
                      <a:ext uri="{FF2B5EF4-FFF2-40B4-BE49-F238E27FC236}">
                        <a16:creationId xmlns:a16="http://schemas.microsoft.com/office/drawing/2014/main" id="{47BD0FB4-50B6-4A67-887D-50E8DDD917A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720050" y="2802995"/>
                    <a:ext cx="418323" cy="236834"/>
                  </a:xfrm>
                  <a:prstGeom prst="flowChartDelay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0"/>
                          <a:lumOff val="100000"/>
                        </a:schemeClr>
                      </a:gs>
                      <a:gs pos="35000">
                        <a:schemeClr val="accent3">
                          <a:lumMod val="0"/>
                          <a:lumOff val="100000"/>
                        </a:schemeClr>
                      </a:gs>
                      <a:gs pos="100000">
                        <a:schemeClr val="accent3">
                          <a:lumMod val="100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3175"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Arrow: Bent 41">
                    <a:extLst>
                      <a:ext uri="{FF2B5EF4-FFF2-40B4-BE49-F238E27FC236}">
                        <a16:creationId xmlns:a16="http://schemas.microsoft.com/office/drawing/2014/main" id="{83502E4C-61F2-41F0-B5A2-F30129C800F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470379" y="2671852"/>
                    <a:ext cx="101980" cy="151880"/>
                  </a:xfrm>
                  <a:prstGeom prst="bentArrow">
                    <a:avLst>
                      <a:gd name="adj1" fmla="val 30556"/>
                      <a:gd name="adj2" fmla="val 13123"/>
                      <a:gd name="adj3" fmla="val 15710"/>
                      <a:gd name="adj4" fmla="val 55334"/>
                    </a:avLst>
                  </a:prstGeom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5" name="Rectangle: Rounded Corners 42">
                    <a:extLst>
                      <a:ext uri="{FF2B5EF4-FFF2-40B4-BE49-F238E27FC236}">
                        <a16:creationId xmlns:a16="http://schemas.microsoft.com/office/drawing/2014/main" id="{E95EE439-8F9F-4630-A427-D6D769BC88BA}"/>
                      </a:ext>
                    </a:extLst>
                  </p:cNvPr>
                  <p:cNvSpPr/>
                  <p:nvPr/>
                </p:nvSpPr>
                <p:spPr>
                  <a:xfrm>
                    <a:off x="5344665" y="2655548"/>
                    <a:ext cx="105927" cy="329357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0"/>
                          <a:lumOff val="100000"/>
                        </a:schemeClr>
                      </a:gs>
                      <a:gs pos="35000">
                        <a:schemeClr val="accent5">
                          <a:lumMod val="0"/>
                          <a:lumOff val="100000"/>
                        </a:schemeClr>
                      </a:gs>
                      <a:gs pos="100000">
                        <a:schemeClr val="accent5">
                          <a:lumMod val="100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Rectangle: Rounded Corners 43">
                    <a:extLst>
                      <a:ext uri="{FF2B5EF4-FFF2-40B4-BE49-F238E27FC236}">
                        <a16:creationId xmlns:a16="http://schemas.microsoft.com/office/drawing/2014/main" id="{FBAF09B5-6066-481E-9273-2E9815EEE943}"/>
                      </a:ext>
                    </a:extLst>
                  </p:cNvPr>
                  <p:cNvSpPr/>
                  <p:nvPr/>
                </p:nvSpPr>
                <p:spPr>
                  <a:xfrm>
                    <a:off x="5530223" y="2801217"/>
                    <a:ext cx="105927" cy="329357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0"/>
                          <a:lumOff val="100000"/>
                        </a:schemeClr>
                      </a:gs>
                      <a:gs pos="35000">
                        <a:schemeClr val="accent5">
                          <a:lumMod val="0"/>
                          <a:lumOff val="100000"/>
                        </a:schemeClr>
                      </a:gs>
                      <a:gs pos="100000">
                        <a:schemeClr val="accent5">
                          <a:lumMod val="100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: Rounded Corners 44">
                    <a:extLst>
                      <a:ext uri="{FF2B5EF4-FFF2-40B4-BE49-F238E27FC236}">
                        <a16:creationId xmlns:a16="http://schemas.microsoft.com/office/drawing/2014/main" id="{2DD8FB3F-FC45-40A7-B1D9-A6D8CDC2CB10}"/>
                      </a:ext>
                    </a:extLst>
                  </p:cNvPr>
                  <p:cNvSpPr/>
                  <p:nvPr/>
                </p:nvSpPr>
                <p:spPr>
                  <a:xfrm>
                    <a:off x="5166219" y="2531811"/>
                    <a:ext cx="105927" cy="3390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5">
                          <a:lumMod val="0"/>
                          <a:lumOff val="100000"/>
                        </a:schemeClr>
                      </a:gs>
                      <a:gs pos="35000">
                        <a:schemeClr val="accent5">
                          <a:lumMod val="0"/>
                          <a:lumOff val="100000"/>
                        </a:schemeClr>
                      </a:gs>
                      <a:gs pos="100000">
                        <a:schemeClr val="accent5">
                          <a:lumMod val="100000"/>
                        </a:schemeClr>
                      </a:gs>
                    </a:gsLst>
                    <a:path path="circle">
                      <a:fillToRect l="50000" t="-80000" r="50000" b="180000"/>
                    </a:path>
                    <a:tileRect/>
                  </a:gradFill>
                  <a:ln w="3175"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516CBC68-1FAD-42F0-9EE7-AECC51274638}"/>
                      </a:ext>
                    </a:extLst>
                  </p:cNvPr>
                  <p:cNvSpPr/>
                  <p:nvPr/>
                </p:nvSpPr>
                <p:spPr>
                  <a:xfrm flipV="1">
                    <a:off x="4044710" y="2392546"/>
                    <a:ext cx="64939" cy="6433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dk1">
                          <a:lumMod val="67000"/>
                        </a:schemeClr>
                      </a:gs>
                      <a:gs pos="48000">
                        <a:schemeClr val="dk1">
                          <a:lumMod val="97000"/>
                          <a:lumOff val="3000"/>
                        </a:schemeClr>
                      </a:gs>
                      <a:gs pos="100000">
                        <a:schemeClr val="dk1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DB75FAA1-EB86-4C88-BAF9-0787607EC80D}"/>
                      </a:ext>
                    </a:extLst>
                  </p:cNvPr>
                  <p:cNvCxnSpPr>
                    <a:cxnSpLocks/>
                    <a:stCxn id="77" idx="2"/>
                  </p:cNvCxnSpPr>
                  <p:nvPr/>
                </p:nvCxnSpPr>
                <p:spPr>
                  <a:xfrm flipH="1">
                    <a:off x="5219182" y="2870835"/>
                    <a:ext cx="1" cy="182880"/>
                  </a:xfrm>
                  <a:prstGeom prst="straightConnector1">
                    <a:avLst/>
                  </a:prstGeom>
                  <a:ln w="6350" cap="sq">
                    <a:tailEnd type="triangl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0F7C69A0-485D-4C59-B766-0B3BCB6BC6D0}"/>
                      </a:ext>
                    </a:extLst>
                  </p:cNvPr>
                  <p:cNvCxnSpPr>
                    <a:cxnSpLocks/>
                    <a:stCxn id="75" idx="2"/>
                  </p:cNvCxnSpPr>
                  <p:nvPr/>
                </p:nvCxnSpPr>
                <p:spPr>
                  <a:xfrm flipH="1">
                    <a:off x="5393827" y="2984904"/>
                    <a:ext cx="3802" cy="182880"/>
                  </a:xfrm>
                  <a:prstGeom prst="straightConnector1">
                    <a:avLst/>
                  </a:prstGeom>
                  <a:ln w="6350" cap="sq">
                    <a:tailEnd type="triangl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38B249D2-F981-44B5-9077-A08361733E96}"/>
                      </a:ext>
                    </a:extLst>
                  </p:cNvPr>
                  <p:cNvCxnSpPr>
                    <a:cxnSpLocks/>
                    <a:stCxn id="76" idx="2"/>
                  </p:cNvCxnSpPr>
                  <p:nvPr/>
                </p:nvCxnSpPr>
                <p:spPr>
                  <a:xfrm flipH="1">
                    <a:off x="5583186" y="3130574"/>
                    <a:ext cx="1" cy="182880"/>
                  </a:xfrm>
                  <a:prstGeom prst="straightConnector1">
                    <a:avLst/>
                  </a:prstGeom>
                  <a:ln w="6350" cap="sq">
                    <a:tailEnd type="triangle" w="sm" len="sm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2" name="Flowchart: Terminator 81">
                    <a:extLst>
                      <a:ext uri="{FF2B5EF4-FFF2-40B4-BE49-F238E27FC236}">
                        <a16:creationId xmlns:a16="http://schemas.microsoft.com/office/drawing/2014/main" id="{C116EB8B-36E0-4418-9370-447CF2DCA89A}"/>
                      </a:ext>
                    </a:extLst>
                  </p:cNvPr>
                  <p:cNvSpPr/>
                  <p:nvPr/>
                </p:nvSpPr>
                <p:spPr>
                  <a:xfrm>
                    <a:off x="4875247" y="2211230"/>
                    <a:ext cx="233538" cy="78101"/>
                  </a:xfrm>
                  <a:prstGeom prst="flowChartTerminator">
                    <a:avLst/>
                  </a:prstGeom>
                  <a:pattFill prst="sphere">
                    <a:fgClr>
                      <a:schemeClr val="tx1"/>
                    </a:fgClr>
                    <a:bgClr>
                      <a:schemeClr val="bg1"/>
                    </a:bgClr>
                  </a:patt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3" name="Graphic 63" descr="Ruler">
                    <a:extLst>
                      <a:ext uri="{FF2B5EF4-FFF2-40B4-BE49-F238E27FC236}">
                        <a16:creationId xmlns:a16="http://schemas.microsoft.com/office/drawing/2014/main" id="{0B131531-31F0-441F-B9ED-6C38BC764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rot="18935632">
                    <a:off x="5689319" y="2819973"/>
                    <a:ext cx="107013" cy="10701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0" name="Rectangle: Rounded Corners 98">
                <a:extLst>
                  <a:ext uri="{FF2B5EF4-FFF2-40B4-BE49-F238E27FC236}">
                    <a16:creationId xmlns:a16="http://schemas.microsoft.com/office/drawing/2014/main" id="{D49C5B33-FB4E-4243-8875-96B0268FA20D}"/>
                  </a:ext>
                </a:extLst>
              </p:cNvPr>
              <p:cNvSpPr/>
              <p:nvPr/>
            </p:nvSpPr>
            <p:spPr>
              <a:xfrm>
                <a:off x="3089912" y="2654667"/>
                <a:ext cx="787128" cy="765137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B050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Resources: </a:t>
                </a:r>
              </a:p>
              <a:p>
                <a:pPr marL="91440" indent="-91440">
                  <a:buFont typeface="Arial" panose="020B0604020202020204" pitchFamily="34" charset="0"/>
                  <a:buChar char="•"/>
                </a:pPr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Biomass</a:t>
                </a:r>
              </a:p>
              <a:p>
                <a:pPr marL="91440" indent="-91440">
                  <a:buFont typeface="Arial" panose="020B0604020202020204" pitchFamily="34" charset="0"/>
                  <a:buChar char="•"/>
                </a:pPr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Catalyst</a:t>
                </a:r>
              </a:p>
              <a:p>
                <a:pPr marL="91440" indent="-91440">
                  <a:buFont typeface="Arial" panose="020B0604020202020204" pitchFamily="34" charset="0"/>
                  <a:buChar char="•"/>
                </a:pPr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Gases</a:t>
                </a:r>
              </a:p>
              <a:p>
                <a:pPr marL="91440" indent="-91440">
                  <a:buFont typeface="Arial" panose="020B0604020202020204" pitchFamily="34" charset="0"/>
                  <a:buChar char="•"/>
                </a:pPr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Power</a:t>
                </a:r>
              </a:p>
            </p:txBody>
          </p:sp>
          <p:sp>
            <p:nvSpPr>
              <p:cNvPr id="11" name="Rectangle: Rounded Corners 88">
                <a:extLst>
                  <a:ext uri="{FF2B5EF4-FFF2-40B4-BE49-F238E27FC236}">
                    <a16:creationId xmlns:a16="http://schemas.microsoft.com/office/drawing/2014/main" id="{7151E67F-8EE9-4A9C-8D4B-95F51F2C5016}"/>
                  </a:ext>
                </a:extLst>
              </p:cNvPr>
              <p:cNvSpPr/>
              <p:nvPr/>
            </p:nvSpPr>
            <p:spPr>
              <a:xfrm>
                <a:off x="3195527" y="2139688"/>
                <a:ext cx="722209" cy="558446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>
                      <a:lumMod val="40000"/>
                      <a:lumOff val="60000"/>
                    </a:schemeClr>
                  </a:gs>
                  <a:gs pos="100000">
                    <a:srgbClr val="00B0F0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Devices:</a:t>
                </a:r>
              </a:p>
              <a:p>
                <a:pPr marL="91440" indent="-91440">
                  <a:buFont typeface="Arial" panose="020B0604020202020204" pitchFamily="34" charset="0"/>
                  <a:buChar char="•"/>
                </a:pPr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DAQ</a:t>
                </a:r>
              </a:p>
              <a:p>
                <a:pPr marL="91440" indent="-91440">
                  <a:buFont typeface="Arial" panose="020B0604020202020204" pitchFamily="34" charset="0"/>
                  <a:buChar char="•"/>
                </a:pPr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LabVIEW</a:t>
                </a:r>
              </a:p>
              <a:p>
                <a:pPr marL="91440" indent="-91440">
                  <a:buFont typeface="Arial" panose="020B0604020202020204" pitchFamily="34" charset="0"/>
                  <a:buChar char="•"/>
                </a:pPr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Sensors</a:t>
                </a:r>
              </a:p>
            </p:txBody>
          </p:sp>
          <p:sp>
            <p:nvSpPr>
              <p:cNvPr id="12" name="Arrow: Right 103">
                <a:extLst>
                  <a:ext uri="{FF2B5EF4-FFF2-40B4-BE49-F238E27FC236}">
                    <a16:creationId xmlns:a16="http://schemas.microsoft.com/office/drawing/2014/main" id="{02D432A6-6406-420E-8DC7-136523BC691E}"/>
                  </a:ext>
                </a:extLst>
              </p:cNvPr>
              <p:cNvSpPr/>
              <p:nvPr/>
            </p:nvSpPr>
            <p:spPr>
              <a:xfrm>
                <a:off x="5520633" y="2253084"/>
                <a:ext cx="731520" cy="365760"/>
              </a:xfrm>
              <a:prstGeom prst="rightArrow">
                <a:avLst>
                  <a:gd name="adj1" fmla="val 81010"/>
                  <a:gd name="adj2" fmla="val 33302"/>
                </a:avLst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</a:p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Feedback</a:t>
                </a:r>
              </a:p>
            </p:txBody>
          </p:sp>
          <p:sp>
            <p:nvSpPr>
              <p:cNvPr id="13" name="Arrow: Left 106">
                <a:extLst>
                  <a:ext uri="{FF2B5EF4-FFF2-40B4-BE49-F238E27FC236}">
                    <a16:creationId xmlns:a16="http://schemas.microsoft.com/office/drawing/2014/main" id="{33FB1945-499D-4D72-AAAB-83F8207F53AA}"/>
                  </a:ext>
                </a:extLst>
              </p:cNvPr>
              <p:cNvSpPr/>
              <p:nvPr/>
            </p:nvSpPr>
            <p:spPr>
              <a:xfrm>
                <a:off x="5511491" y="3099705"/>
                <a:ext cx="731520" cy="365760"/>
              </a:xfrm>
              <a:prstGeom prst="leftArrow">
                <a:avLst>
                  <a:gd name="adj1" fmla="val 81410"/>
                  <a:gd name="adj2" fmla="val 36711"/>
                </a:avLst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0" scaled="0"/>
              </a:gra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Monitor Control</a:t>
                </a:r>
              </a:p>
            </p:txBody>
          </p:sp>
          <p:cxnSp>
            <p:nvCxnSpPr>
              <p:cNvPr id="14" name="Connector: Curved 108">
                <a:extLst>
                  <a:ext uri="{FF2B5EF4-FFF2-40B4-BE49-F238E27FC236}">
                    <a16:creationId xmlns:a16="http://schemas.microsoft.com/office/drawing/2014/main" id="{380B0851-7B17-4BDF-B288-D9FE37B33CFB}"/>
                  </a:ext>
                </a:extLst>
              </p:cNvPr>
              <p:cNvCxnSpPr>
                <a:cxnSpLocks/>
                <a:stCxn id="11" idx="3"/>
                <a:endCxn id="36" idx="0"/>
              </p:cNvCxnSpPr>
              <p:nvPr/>
            </p:nvCxnSpPr>
            <p:spPr>
              <a:xfrm flipV="1">
                <a:off x="3917736" y="2210053"/>
                <a:ext cx="831983" cy="208858"/>
              </a:xfrm>
              <a:prstGeom prst="curvedConnector4">
                <a:avLst>
                  <a:gd name="adj1" fmla="val 7611"/>
                  <a:gd name="adj2" fmla="val 130650"/>
                </a:avLst>
              </a:prstGeom>
              <a:ln>
                <a:gradFill>
                  <a:gsLst>
                    <a:gs pos="58000">
                      <a:schemeClr val="accent1">
                        <a:lumMod val="75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headEnd type="oval"/>
                <a:tailEnd type="oval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ctor: Curved 113">
                <a:extLst>
                  <a:ext uri="{FF2B5EF4-FFF2-40B4-BE49-F238E27FC236}">
                    <a16:creationId xmlns:a16="http://schemas.microsoft.com/office/drawing/2014/main" id="{42606FC0-F836-437D-B21F-345CD3E18240}"/>
                  </a:ext>
                </a:extLst>
              </p:cNvPr>
              <p:cNvCxnSpPr>
                <a:cxnSpLocks/>
                <a:stCxn id="10" idx="3"/>
                <a:endCxn id="36" idx="1"/>
              </p:cNvCxnSpPr>
              <p:nvPr/>
            </p:nvCxnSpPr>
            <p:spPr>
              <a:xfrm flipV="1">
                <a:off x="3877040" y="2925162"/>
                <a:ext cx="116545" cy="112074"/>
              </a:xfrm>
              <a:prstGeom prst="curvedConnector3">
                <a:avLst>
                  <a:gd name="adj1" fmla="val 50000"/>
                </a:avLst>
              </a:prstGeom>
              <a:ln>
                <a:gradFill>
                  <a:gsLst>
                    <a:gs pos="48000">
                      <a:schemeClr val="accent6">
                        <a:lumMod val="75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headEnd type="oval"/>
                <a:tailEnd type="oval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64619AE-EE79-4081-89F3-6AB64E0300F9}"/>
                  </a:ext>
                </a:extLst>
              </p:cNvPr>
              <p:cNvSpPr/>
              <p:nvPr/>
            </p:nvSpPr>
            <p:spPr>
              <a:xfrm>
                <a:off x="3593036" y="1853528"/>
                <a:ext cx="1431898" cy="1846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Measure &amp; Analyze</a:t>
                </a:r>
                <a:endParaRPr lang="en-US" sz="12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D931D8-4921-489B-B05F-CC500DA5D864}"/>
                  </a:ext>
                </a:extLst>
              </p:cNvPr>
              <p:cNvSpPr/>
              <p:nvPr/>
            </p:nvSpPr>
            <p:spPr>
              <a:xfrm>
                <a:off x="6663132" y="1863401"/>
                <a:ext cx="1359095" cy="1846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b="1" dirty="0">
                    <a:solidFill>
                      <a:schemeClr val="accent4">
                        <a:lumMod val="50000"/>
                      </a:schemeClr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Control &amp; </a:t>
                </a:r>
                <a:r>
                  <a:rPr lang="en-US" sz="1200" b="1" dirty="0">
                    <a:solidFill>
                      <a:schemeClr val="accent4">
                        <a:lumMod val="50000"/>
                      </a:schemeClr>
                    </a:solidFill>
                    <a:latin typeface="Arial" panose="020B0604020202020204" pitchFamily="34" charset="0"/>
                  </a:rPr>
                  <a:t>Improve</a:t>
                </a:r>
                <a:endParaRPr lang="en-US" sz="1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D9E4842-51A5-426D-9FE0-44E4B6A89715}"/>
                  </a:ext>
                </a:extLst>
              </p:cNvPr>
              <p:cNvGrpSpPr/>
              <p:nvPr/>
            </p:nvGrpSpPr>
            <p:grpSpPr>
              <a:xfrm>
                <a:off x="6143378" y="1994470"/>
                <a:ext cx="1228527" cy="764272"/>
                <a:chOff x="6886975" y="4650375"/>
                <a:chExt cx="1228527" cy="1197195"/>
              </a:xfrm>
              <a:solidFill>
                <a:srgbClr val="33CCFF"/>
              </a:solidFill>
            </p:grpSpPr>
            <p:pic>
              <p:nvPicPr>
                <p:cNvPr id="34" name="Graphic 151" descr="Thought bubble">
                  <a:extLst>
                    <a:ext uri="{FF2B5EF4-FFF2-40B4-BE49-F238E27FC236}">
                      <a16:creationId xmlns:a16="http://schemas.microsoft.com/office/drawing/2014/main" id="{AE319E97-5E19-40D4-B0E5-B08ACE5BD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12"/>
                    </a:ext>
                  </a:extLst>
                </a:blip>
                <a:srcRect b="2551"/>
                <a:stretch/>
              </p:blipFill>
              <p:spPr>
                <a:xfrm>
                  <a:off x="6886975" y="4650375"/>
                  <a:ext cx="1228527" cy="1197195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1C8A290-24E0-4EAC-9C3F-60FCFC7E054F}"/>
                    </a:ext>
                  </a:extLst>
                </p:cNvPr>
                <p:cNvSpPr/>
                <p:nvPr/>
              </p:nvSpPr>
              <p:spPr>
                <a:xfrm>
                  <a:off x="7258173" y="4950661"/>
                  <a:ext cx="590262" cy="28927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1200" b="1" dirty="0">
                      <a:latin typeface="Arial" panose="020B0604020202020204" pitchFamily="34" charset="0"/>
                    </a:rPr>
                    <a:t>Cloud</a:t>
                  </a:r>
                  <a:endParaRPr lang="en-US" sz="1200" dirty="0"/>
                </a:p>
              </p:txBody>
            </p:sp>
          </p:grpSp>
          <p:pic>
            <p:nvPicPr>
              <p:cNvPr id="19" name="Graphic 153" descr="Satellite">
                <a:extLst>
                  <a:ext uri="{FF2B5EF4-FFF2-40B4-BE49-F238E27FC236}">
                    <a16:creationId xmlns:a16="http://schemas.microsoft.com/office/drawing/2014/main" id="{27AD71A9-00AC-49AC-8BE3-795BDBB54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7056063" y="2087357"/>
                <a:ext cx="225665" cy="225665"/>
              </a:xfrm>
              <a:prstGeom prst="rect">
                <a:avLst/>
              </a:prstGeom>
            </p:spPr>
          </p:pic>
          <p:sp>
            <p:nvSpPr>
              <p:cNvPr id="20" name="Rectangle: Rounded Corners 164">
                <a:extLst>
                  <a:ext uri="{FF2B5EF4-FFF2-40B4-BE49-F238E27FC236}">
                    <a16:creationId xmlns:a16="http://schemas.microsoft.com/office/drawing/2014/main" id="{D954CEEB-35FC-402E-9565-C2B6FA925A30}"/>
                  </a:ext>
                </a:extLst>
              </p:cNvPr>
              <p:cNvSpPr/>
              <p:nvPr/>
            </p:nvSpPr>
            <p:spPr>
              <a:xfrm>
                <a:off x="6262460" y="2582797"/>
                <a:ext cx="787082" cy="738533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Services:</a:t>
                </a:r>
              </a:p>
              <a:p>
                <a:pPr marL="91440" indent="-91440">
                  <a:buFont typeface="Arial" panose="020B0604020202020204" pitchFamily="34" charset="0"/>
                  <a:buChar char="•"/>
                </a:pPr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Evaluation</a:t>
                </a:r>
              </a:p>
              <a:p>
                <a:pPr marL="91440" indent="-91440">
                  <a:buFont typeface="Arial" panose="020B0604020202020204" pitchFamily="34" charset="0"/>
                  <a:buChar char="•"/>
                </a:pPr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Diagnostic</a:t>
                </a:r>
              </a:p>
              <a:p>
                <a:pPr marL="91440" indent="-91440">
                  <a:buFont typeface="Arial" panose="020B0604020202020204" pitchFamily="34" charset="0"/>
                  <a:buChar char="•"/>
                </a:pPr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Detection</a:t>
                </a:r>
              </a:p>
              <a:p>
                <a:pPr marL="91440" indent="-91440">
                  <a:buFont typeface="Arial" panose="020B0604020202020204" pitchFamily="34" charset="0"/>
                  <a:buChar char="•"/>
                </a:pPr>
                <a:r>
                  <a:rPr lang="en-US" sz="9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Prediction</a:t>
                </a:r>
              </a:p>
            </p:txBody>
          </p:sp>
          <p:sp>
            <p:nvSpPr>
              <p:cNvPr id="21" name="Rectangle: Rounded Corners 165">
                <a:extLst>
                  <a:ext uri="{FF2B5EF4-FFF2-40B4-BE49-F238E27FC236}">
                    <a16:creationId xmlns:a16="http://schemas.microsoft.com/office/drawing/2014/main" id="{F8D6D1AB-5F9F-4F6E-94D2-8CC9EEAC16E2}"/>
                  </a:ext>
                </a:extLst>
              </p:cNvPr>
              <p:cNvSpPr/>
              <p:nvPr/>
            </p:nvSpPr>
            <p:spPr>
              <a:xfrm>
                <a:off x="7317604" y="2120862"/>
                <a:ext cx="1411814" cy="163516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6000">
                    <a:schemeClr val="accent4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Information Models</a:t>
                </a:r>
              </a:p>
              <a:p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Algorithms &amp; Analytics</a:t>
                </a:r>
              </a:p>
              <a:p>
                <a:r>
                  <a:rPr lang="en-US" sz="9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Decision Makings</a:t>
                </a:r>
              </a:p>
            </p:txBody>
          </p:sp>
          <p:sp>
            <p:nvSpPr>
              <p:cNvPr id="22" name="Flowchart: Magnetic Disk 21">
                <a:extLst>
                  <a:ext uri="{FF2B5EF4-FFF2-40B4-BE49-F238E27FC236}">
                    <a16:creationId xmlns:a16="http://schemas.microsoft.com/office/drawing/2014/main" id="{9A73A03C-D4A3-4B6A-ACF3-B246D95A52D9}"/>
                  </a:ext>
                </a:extLst>
              </p:cNvPr>
              <p:cNvSpPr/>
              <p:nvPr/>
            </p:nvSpPr>
            <p:spPr>
              <a:xfrm>
                <a:off x="6755200" y="3320036"/>
                <a:ext cx="634576" cy="304430"/>
              </a:xfrm>
              <a:prstGeom prst="flowChartMagneticDisk">
                <a:avLst/>
              </a:prstGeom>
              <a:gradFill>
                <a:gsLst>
                  <a:gs pos="100000">
                    <a:schemeClr val="accent4">
                      <a:lumMod val="50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Database</a:t>
                </a:r>
              </a:p>
            </p:txBody>
          </p:sp>
          <p:pic>
            <p:nvPicPr>
              <p:cNvPr id="23" name="Picture 22" descr="A screenshot of text&#10;&#10;Description generated with very high confidence">
                <a:extLst>
                  <a:ext uri="{FF2B5EF4-FFF2-40B4-BE49-F238E27FC236}">
                    <a16:creationId xmlns:a16="http://schemas.microsoft.com/office/drawing/2014/main" id="{7DCD6C81-C9D2-4560-A152-C66F9A7251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05" t="30655" r="39254" b="58797"/>
              <a:stretch/>
            </p:blipFill>
            <p:spPr>
              <a:xfrm>
                <a:off x="8166802" y="2613385"/>
                <a:ext cx="548640" cy="51002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292E8F9-F8F4-4359-BF4A-3305D4C3C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393452" y="3181174"/>
                <a:ext cx="1088561" cy="45909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9C0C132-4F82-454D-898A-07C55260C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96947" y="2609245"/>
                <a:ext cx="856505" cy="561949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12C6EAB-1B3A-438C-A23F-E0B5D7D3FCC5}"/>
                  </a:ext>
                </a:extLst>
              </p:cNvPr>
              <p:cNvSpPr/>
              <p:nvPr/>
            </p:nvSpPr>
            <p:spPr>
              <a:xfrm>
                <a:off x="7564779" y="3624466"/>
                <a:ext cx="701657" cy="12311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Data Training</a:t>
                </a:r>
                <a:endParaRPr lang="en-US" sz="8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9FD3F72-F53F-426A-957D-AF855F55117E}"/>
                  </a:ext>
                </a:extLst>
              </p:cNvPr>
              <p:cNvSpPr/>
              <p:nvPr/>
            </p:nvSpPr>
            <p:spPr>
              <a:xfrm>
                <a:off x="8244022" y="3103993"/>
                <a:ext cx="491108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800" b="1" dirty="0">
                    <a:latin typeface="Arial" panose="020B0604020202020204" pitchFamily="34" charset="0"/>
                    <a:ea typeface="Times New Roman" panose="02020603050405020304" pitchFamily="18" charset="0"/>
                  </a:rPr>
                  <a:t>Machine</a:t>
                </a:r>
              </a:p>
              <a:p>
                <a:pPr algn="ctr"/>
                <a:r>
                  <a:rPr lang="en-US" sz="800" b="1" dirty="0">
                    <a:latin typeface="Arial" panose="020B0604020202020204" pitchFamily="34" charset="0"/>
                  </a:rPr>
                  <a:t>Learning</a:t>
                </a:r>
                <a:endParaRPr lang="en-US" sz="800" dirty="0"/>
              </a:p>
            </p:txBody>
          </p:sp>
          <p:sp>
            <p:nvSpPr>
              <p:cNvPr id="28" name="Arrow: Right 51">
                <a:extLst>
                  <a:ext uri="{FF2B5EF4-FFF2-40B4-BE49-F238E27FC236}">
                    <a16:creationId xmlns:a16="http://schemas.microsoft.com/office/drawing/2014/main" id="{EFC696D3-88C3-418B-AE3A-2F769F4365C1}"/>
                  </a:ext>
                </a:extLst>
              </p:cNvPr>
              <p:cNvSpPr/>
              <p:nvPr/>
            </p:nvSpPr>
            <p:spPr>
              <a:xfrm rot="3834867">
                <a:off x="7607234" y="3089428"/>
                <a:ext cx="146465" cy="92957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rrow: Right 97">
                <a:extLst>
                  <a:ext uri="{FF2B5EF4-FFF2-40B4-BE49-F238E27FC236}">
                    <a16:creationId xmlns:a16="http://schemas.microsoft.com/office/drawing/2014/main" id="{0392B51E-9A20-45C4-AB98-DD50A6A6CF71}"/>
                  </a:ext>
                </a:extLst>
              </p:cNvPr>
              <p:cNvSpPr/>
              <p:nvPr/>
            </p:nvSpPr>
            <p:spPr>
              <a:xfrm rot="18209836">
                <a:off x="8084260" y="3120749"/>
                <a:ext cx="146465" cy="92957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Connector: Curved 201">
                <a:extLst>
                  <a:ext uri="{FF2B5EF4-FFF2-40B4-BE49-F238E27FC236}">
                    <a16:creationId xmlns:a16="http://schemas.microsoft.com/office/drawing/2014/main" id="{CF3C2EF5-6EB6-4254-B45C-1892B5A808C9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 flipV="1">
                <a:off x="7049542" y="2938444"/>
                <a:ext cx="268062" cy="13620"/>
              </a:xfrm>
              <a:prstGeom prst="curvedConnector3">
                <a:avLst>
                  <a:gd name="adj1" fmla="val 50000"/>
                </a:avLst>
              </a:prstGeom>
              <a:ln>
                <a:gradFill>
                  <a:gsLst>
                    <a:gs pos="36000">
                      <a:schemeClr val="accent1">
                        <a:lumMod val="50000"/>
                      </a:schemeClr>
                    </a:gs>
                    <a:gs pos="100000">
                      <a:schemeClr val="accent4">
                        <a:lumMod val="40000"/>
                        <a:lumOff val="60000"/>
                      </a:schemeClr>
                    </a:gs>
                  </a:gsLst>
                  <a:lin ang="0" scaled="0"/>
                </a:gradFill>
                <a:headEnd type="oval"/>
                <a:tailEnd type="oval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nector: Curved 202">
                <a:extLst>
                  <a:ext uri="{FF2B5EF4-FFF2-40B4-BE49-F238E27FC236}">
                    <a16:creationId xmlns:a16="http://schemas.microsoft.com/office/drawing/2014/main" id="{681DC6BE-08DC-43AD-A745-6B8BE200CF58}"/>
                  </a:ext>
                </a:extLst>
              </p:cNvPr>
              <p:cNvCxnSpPr>
                <a:cxnSpLocks/>
                <a:stCxn id="20" idx="2"/>
                <a:endCxn id="22" idx="2"/>
              </p:cNvCxnSpPr>
              <p:nvPr/>
            </p:nvCxnSpPr>
            <p:spPr>
              <a:xfrm rot="16200000" flipH="1">
                <a:off x="6630140" y="3347190"/>
                <a:ext cx="150921" cy="99199"/>
              </a:xfrm>
              <a:prstGeom prst="curvedConnector2">
                <a:avLst/>
              </a:prstGeom>
              <a:ln>
                <a:gradFill>
                  <a:gsLst>
                    <a:gs pos="0">
                      <a:schemeClr val="tx1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lin ang="0" scaled="0"/>
                </a:gradFill>
                <a:headEnd type="oval"/>
                <a:tailEnd type="oval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2" name="Graphic 92" descr="Satellite dish">
                <a:extLst>
                  <a:ext uri="{FF2B5EF4-FFF2-40B4-BE49-F238E27FC236}">
                    <a16:creationId xmlns:a16="http://schemas.microsoft.com/office/drawing/2014/main" id="{B7E48255-C26D-4C4A-AF43-038DF22B5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9"/>
                  </a:ext>
                </a:extLst>
              </a:blip>
              <a:stretch>
                <a:fillRect/>
              </a:stretch>
            </p:blipFill>
            <p:spPr>
              <a:xfrm>
                <a:off x="3682922" y="2139649"/>
                <a:ext cx="248123" cy="248123"/>
              </a:xfrm>
              <a:prstGeom prst="rect">
                <a:avLst/>
              </a:prstGeom>
            </p:spPr>
          </p:pic>
          <p:pic>
            <p:nvPicPr>
              <p:cNvPr id="33" name="Graphic 94" descr="Recycle">
                <a:extLst>
                  <a:ext uri="{FF2B5EF4-FFF2-40B4-BE49-F238E27FC236}">
                    <a16:creationId xmlns:a16="http://schemas.microsoft.com/office/drawing/2014/main" id="{F071F8E2-F6C6-4F99-A3CA-3BA80E78C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6"/>
                  </a:ext>
                </a:extLst>
              </a:blip>
              <a:stretch>
                <a:fillRect/>
              </a:stretch>
            </p:blipFill>
            <p:spPr>
              <a:xfrm>
                <a:off x="3678891" y="2819820"/>
                <a:ext cx="200275" cy="200275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5DD2387-3A3E-4C7E-8BA2-C0B57015E58B}"/>
                </a:ext>
              </a:extLst>
            </p:cNvPr>
            <p:cNvGrpSpPr/>
            <p:nvPr/>
          </p:nvGrpSpPr>
          <p:grpSpPr>
            <a:xfrm>
              <a:off x="2834198" y="1770392"/>
              <a:ext cx="5663733" cy="1499378"/>
              <a:chOff x="3045935" y="1389291"/>
              <a:chExt cx="5663733" cy="1499378"/>
            </a:xfrm>
          </p:grpSpPr>
          <p:sp>
            <p:nvSpPr>
              <p:cNvPr id="96" name="Freeform: Shape 3">
                <a:extLst>
                  <a:ext uri="{FF2B5EF4-FFF2-40B4-BE49-F238E27FC236}">
                    <a16:creationId xmlns:a16="http://schemas.microsoft.com/office/drawing/2014/main" id="{C1FBCC2D-5BFF-447B-A991-15E4C3363F39}"/>
                  </a:ext>
                </a:extLst>
              </p:cNvPr>
              <p:cNvSpPr/>
              <p:nvPr/>
            </p:nvSpPr>
            <p:spPr>
              <a:xfrm rot="16200000">
                <a:off x="3225347" y="1209879"/>
                <a:ext cx="1485901" cy="1844726"/>
              </a:xfrm>
              <a:custGeom>
                <a:avLst/>
                <a:gdLst>
                  <a:gd name="connsiteX0" fmla="*/ 0 w 1844725"/>
                  <a:gd name="connsiteY0" fmla="*/ 74295 h 1485900"/>
                  <a:gd name="connsiteX1" fmla="*/ 74295 w 1844725"/>
                  <a:gd name="connsiteY1" fmla="*/ 0 h 1485900"/>
                  <a:gd name="connsiteX2" fmla="*/ 1770430 w 1844725"/>
                  <a:gd name="connsiteY2" fmla="*/ 0 h 1485900"/>
                  <a:gd name="connsiteX3" fmla="*/ 1844725 w 1844725"/>
                  <a:gd name="connsiteY3" fmla="*/ 74295 h 1485900"/>
                  <a:gd name="connsiteX4" fmla="*/ 1844725 w 1844725"/>
                  <a:gd name="connsiteY4" fmla="*/ 1411605 h 1485900"/>
                  <a:gd name="connsiteX5" fmla="*/ 1770430 w 1844725"/>
                  <a:gd name="connsiteY5" fmla="*/ 1485900 h 1485900"/>
                  <a:gd name="connsiteX6" fmla="*/ 74295 w 1844725"/>
                  <a:gd name="connsiteY6" fmla="*/ 1485900 h 1485900"/>
                  <a:gd name="connsiteX7" fmla="*/ 0 w 1844725"/>
                  <a:gd name="connsiteY7" fmla="*/ 1411605 h 1485900"/>
                  <a:gd name="connsiteX8" fmla="*/ 0 w 1844725"/>
                  <a:gd name="connsiteY8" fmla="*/ 74295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4725" h="1485900">
                    <a:moveTo>
                      <a:pt x="1752488" y="0"/>
                    </a:moveTo>
                    <a:cubicBezTo>
                      <a:pt x="1803429" y="0"/>
                      <a:pt x="1844724" y="26793"/>
                      <a:pt x="1844724" y="59844"/>
                    </a:cubicBezTo>
                    <a:lnTo>
                      <a:pt x="1844724" y="1426056"/>
                    </a:lnTo>
                    <a:cubicBezTo>
                      <a:pt x="1844724" y="1459107"/>
                      <a:pt x="1803429" y="1485900"/>
                      <a:pt x="1752488" y="1485900"/>
                    </a:cubicBezTo>
                    <a:lnTo>
                      <a:pt x="92237" y="1485900"/>
                    </a:lnTo>
                    <a:cubicBezTo>
                      <a:pt x="41296" y="1485900"/>
                      <a:pt x="1" y="1459107"/>
                      <a:pt x="1" y="1426056"/>
                    </a:cubicBezTo>
                    <a:lnTo>
                      <a:pt x="1" y="59844"/>
                    </a:lnTo>
                    <a:cubicBezTo>
                      <a:pt x="1" y="26793"/>
                      <a:pt x="41296" y="0"/>
                      <a:pt x="92237" y="0"/>
                    </a:cubicBezTo>
                    <a:lnTo>
                      <a:pt x="1752488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2">
                      <a:lumMod val="20000"/>
                      <a:lumOff val="80000"/>
                    </a:schemeClr>
                  </a:gs>
                  <a:gs pos="13000">
                    <a:schemeClr val="accent2">
                      <a:lumMod val="75000"/>
                    </a:schemeClr>
                  </a:gs>
                </a:gsLst>
                <a:lin ang="0" scaled="0"/>
              </a:gra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7462" tIns="34292" rIns="44450" bIns="1475778" numCol="1" spcCol="1270" anchor="t" anchorCtr="0">
                <a:noAutofit/>
              </a:bodyPr>
              <a:lstStyle/>
              <a:p>
                <a:pPr algn="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Training Dataset</a:t>
                </a:r>
              </a:p>
            </p:txBody>
          </p:sp>
          <p:sp>
            <p:nvSpPr>
              <p:cNvPr id="97" name="Freeform: Shape 4">
                <a:extLst>
                  <a:ext uri="{FF2B5EF4-FFF2-40B4-BE49-F238E27FC236}">
                    <a16:creationId xmlns:a16="http://schemas.microsoft.com/office/drawing/2014/main" id="{1B052ADA-CB43-4EA0-B1DE-A0CDD4BBF23C}"/>
                  </a:ext>
                </a:extLst>
              </p:cNvPr>
              <p:cNvSpPr/>
              <p:nvPr/>
            </p:nvSpPr>
            <p:spPr>
              <a:xfrm>
                <a:off x="3414879" y="1389292"/>
                <a:ext cx="1374320" cy="1485900"/>
              </a:xfrm>
              <a:custGeom>
                <a:avLst/>
                <a:gdLst>
                  <a:gd name="connsiteX0" fmla="*/ 0 w 1374320"/>
                  <a:gd name="connsiteY0" fmla="*/ 0 h 1485900"/>
                  <a:gd name="connsiteX1" fmla="*/ 1374320 w 1374320"/>
                  <a:gd name="connsiteY1" fmla="*/ 0 h 1485900"/>
                  <a:gd name="connsiteX2" fmla="*/ 1374320 w 1374320"/>
                  <a:gd name="connsiteY2" fmla="*/ 1485900 h 1485900"/>
                  <a:gd name="connsiteX3" fmla="*/ 0 w 1374320"/>
                  <a:gd name="connsiteY3" fmla="*/ 1485900 h 1485900"/>
                  <a:gd name="connsiteX4" fmla="*/ 0 w 1374320"/>
                  <a:gd name="connsiteY4" fmla="*/ 0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20" h="1485900">
                    <a:moveTo>
                      <a:pt x="0" y="0"/>
                    </a:moveTo>
                    <a:lnTo>
                      <a:pt x="1374320" y="0"/>
                    </a:lnTo>
                    <a:lnTo>
                      <a:pt x="1374320" y="1485900"/>
                    </a:lnTo>
                    <a:lnTo>
                      <a:pt x="0" y="14859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17145" rIns="0" bIns="0" numCol="1" spcCol="1270" anchor="t" anchorCtr="0">
                <a:noAutofit/>
              </a:bodyPr>
              <a:lstStyle/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x= Parameter inputs</a:t>
                </a: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y= Energy outputs</a:t>
                </a: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= (</a:t>
                </a:r>
                <a:r>
                  <a:rPr lang="en-US" sz="1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1000" baseline="30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,y</a:t>
                </a:r>
                <a:r>
                  <a:rPr lang="en-US" sz="1000" baseline="30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       </a:t>
                </a:r>
                <a:r>
                  <a:rPr lang="en-US" sz="10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=1,…,m</a:t>
                </a: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: Shape 5">
                <a:extLst>
                  <a:ext uri="{FF2B5EF4-FFF2-40B4-BE49-F238E27FC236}">
                    <a16:creationId xmlns:a16="http://schemas.microsoft.com/office/drawing/2014/main" id="{14FD39C4-BA27-47D1-9DE9-87E54A5D9B3D}"/>
                  </a:ext>
                </a:extLst>
              </p:cNvPr>
              <p:cNvSpPr/>
              <p:nvPr/>
            </p:nvSpPr>
            <p:spPr>
              <a:xfrm rot="16200000">
                <a:off x="5134638" y="1209879"/>
                <a:ext cx="1485901" cy="1844726"/>
              </a:xfrm>
              <a:custGeom>
                <a:avLst/>
                <a:gdLst>
                  <a:gd name="connsiteX0" fmla="*/ 0 w 1844725"/>
                  <a:gd name="connsiteY0" fmla="*/ 74295 h 1485900"/>
                  <a:gd name="connsiteX1" fmla="*/ 74295 w 1844725"/>
                  <a:gd name="connsiteY1" fmla="*/ 0 h 1485900"/>
                  <a:gd name="connsiteX2" fmla="*/ 1770430 w 1844725"/>
                  <a:gd name="connsiteY2" fmla="*/ 0 h 1485900"/>
                  <a:gd name="connsiteX3" fmla="*/ 1844725 w 1844725"/>
                  <a:gd name="connsiteY3" fmla="*/ 74295 h 1485900"/>
                  <a:gd name="connsiteX4" fmla="*/ 1844725 w 1844725"/>
                  <a:gd name="connsiteY4" fmla="*/ 1411605 h 1485900"/>
                  <a:gd name="connsiteX5" fmla="*/ 1770430 w 1844725"/>
                  <a:gd name="connsiteY5" fmla="*/ 1485900 h 1485900"/>
                  <a:gd name="connsiteX6" fmla="*/ 74295 w 1844725"/>
                  <a:gd name="connsiteY6" fmla="*/ 1485900 h 1485900"/>
                  <a:gd name="connsiteX7" fmla="*/ 0 w 1844725"/>
                  <a:gd name="connsiteY7" fmla="*/ 1411605 h 1485900"/>
                  <a:gd name="connsiteX8" fmla="*/ 0 w 1844725"/>
                  <a:gd name="connsiteY8" fmla="*/ 74295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4725" h="1485900">
                    <a:moveTo>
                      <a:pt x="1752488" y="0"/>
                    </a:moveTo>
                    <a:cubicBezTo>
                      <a:pt x="1803429" y="0"/>
                      <a:pt x="1844724" y="26793"/>
                      <a:pt x="1844724" y="59844"/>
                    </a:cubicBezTo>
                    <a:lnTo>
                      <a:pt x="1844724" y="1426056"/>
                    </a:lnTo>
                    <a:cubicBezTo>
                      <a:pt x="1844724" y="1459107"/>
                      <a:pt x="1803429" y="1485900"/>
                      <a:pt x="1752488" y="1485900"/>
                    </a:cubicBezTo>
                    <a:lnTo>
                      <a:pt x="92237" y="1485900"/>
                    </a:lnTo>
                    <a:cubicBezTo>
                      <a:pt x="41296" y="1485900"/>
                      <a:pt x="1" y="1459107"/>
                      <a:pt x="1" y="1426056"/>
                    </a:cubicBezTo>
                    <a:lnTo>
                      <a:pt x="1" y="59844"/>
                    </a:lnTo>
                    <a:cubicBezTo>
                      <a:pt x="1" y="26793"/>
                      <a:pt x="41296" y="0"/>
                      <a:pt x="92237" y="0"/>
                    </a:cubicBezTo>
                    <a:lnTo>
                      <a:pt x="1752488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95000"/>
                    </a:schemeClr>
                  </a:gs>
                  <a:gs pos="13000">
                    <a:schemeClr val="bg1">
                      <a:lumMod val="50000"/>
                    </a:schemeClr>
                  </a:gs>
                </a:gsLst>
                <a:lin ang="0" scaled="0"/>
              </a:gra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7462" tIns="34290" rIns="44450" bIns="1475780" numCol="1" spcCol="1270" anchor="t" anchorCtr="0">
                <a:noAutofit/>
              </a:bodyPr>
              <a:lstStyle/>
              <a:p>
                <a:pPr algn="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Learning Algorithm</a:t>
                </a:r>
              </a:p>
            </p:txBody>
          </p:sp>
          <p:sp>
            <p:nvSpPr>
              <p:cNvPr id="99" name="Flowchart: Extract 98">
                <a:extLst>
                  <a:ext uri="{FF2B5EF4-FFF2-40B4-BE49-F238E27FC236}">
                    <a16:creationId xmlns:a16="http://schemas.microsoft.com/office/drawing/2014/main" id="{575B3591-9881-45D4-AEFB-289EA155E751}"/>
                  </a:ext>
                </a:extLst>
              </p:cNvPr>
              <p:cNvSpPr/>
              <p:nvPr/>
            </p:nvSpPr>
            <p:spPr>
              <a:xfrm rot="5400000">
                <a:off x="4855342" y="2523853"/>
                <a:ext cx="218214" cy="276708"/>
              </a:xfrm>
              <a:prstGeom prst="flowChartExtract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0" name="Freeform: Shape 9">
                <a:extLst>
                  <a:ext uri="{FF2B5EF4-FFF2-40B4-BE49-F238E27FC236}">
                    <a16:creationId xmlns:a16="http://schemas.microsoft.com/office/drawing/2014/main" id="{63E94ADD-1C8A-466F-8B8F-5371E60DCA9A}"/>
                  </a:ext>
                </a:extLst>
              </p:cNvPr>
              <p:cNvSpPr/>
              <p:nvPr/>
            </p:nvSpPr>
            <p:spPr>
              <a:xfrm>
                <a:off x="5324171" y="1389292"/>
                <a:ext cx="1374320" cy="1485900"/>
              </a:xfrm>
              <a:custGeom>
                <a:avLst/>
                <a:gdLst>
                  <a:gd name="connsiteX0" fmla="*/ 0 w 1374320"/>
                  <a:gd name="connsiteY0" fmla="*/ 0 h 1485900"/>
                  <a:gd name="connsiteX1" fmla="*/ 1374320 w 1374320"/>
                  <a:gd name="connsiteY1" fmla="*/ 0 h 1485900"/>
                  <a:gd name="connsiteX2" fmla="*/ 1374320 w 1374320"/>
                  <a:gd name="connsiteY2" fmla="*/ 1485900 h 1485900"/>
                  <a:gd name="connsiteX3" fmla="*/ 0 w 1374320"/>
                  <a:gd name="connsiteY3" fmla="*/ 1485900 h 1485900"/>
                  <a:gd name="connsiteX4" fmla="*/ 0 w 1374320"/>
                  <a:gd name="connsiteY4" fmla="*/ 0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20" h="1485900">
                    <a:moveTo>
                      <a:pt x="0" y="0"/>
                    </a:moveTo>
                    <a:lnTo>
                      <a:pt x="1374320" y="0"/>
                    </a:lnTo>
                    <a:lnTo>
                      <a:pt x="1374320" y="1485900"/>
                    </a:lnTo>
                    <a:lnTo>
                      <a:pt x="0" y="14859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17145" rIns="0" bIns="0" numCol="1" spcCol="1270" anchor="t" anchorCtr="0">
                <a:noAutofit/>
              </a:bodyPr>
              <a:lstStyle/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Find the weight for each parameters </a:t>
                </a: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Using ML techniques (e.g., SVM, ANN)</a:t>
                </a: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Freeform: Shape 16">
                <a:extLst>
                  <a:ext uri="{FF2B5EF4-FFF2-40B4-BE49-F238E27FC236}">
                    <a16:creationId xmlns:a16="http://schemas.microsoft.com/office/drawing/2014/main" id="{4FAFD80D-C734-4BD0-B113-938361E639B5}"/>
                  </a:ext>
                </a:extLst>
              </p:cNvPr>
              <p:cNvSpPr/>
              <p:nvPr/>
            </p:nvSpPr>
            <p:spPr>
              <a:xfrm rot="16200000">
                <a:off x="7044354" y="1209879"/>
                <a:ext cx="1485901" cy="1844726"/>
              </a:xfrm>
              <a:custGeom>
                <a:avLst/>
                <a:gdLst>
                  <a:gd name="connsiteX0" fmla="*/ 0 w 1844725"/>
                  <a:gd name="connsiteY0" fmla="*/ 74295 h 1485900"/>
                  <a:gd name="connsiteX1" fmla="*/ 74295 w 1844725"/>
                  <a:gd name="connsiteY1" fmla="*/ 0 h 1485900"/>
                  <a:gd name="connsiteX2" fmla="*/ 1770430 w 1844725"/>
                  <a:gd name="connsiteY2" fmla="*/ 0 h 1485900"/>
                  <a:gd name="connsiteX3" fmla="*/ 1844725 w 1844725"/>
                  <a:gd name="connsiteY3" fmla="*/ 74295 h 1485900"/>
                  <a:gd name="connsiteX4" fmla="*/ 1844725 w 1844725"/>
                  <a:gd name="connsiteY4" fmla="*/ 1411605 h 1485900"/>
                  <a:gd name="connsiteX5" fmla="*/ 1770430 w 1844725"/>
                  <a:gd name="connsiteY5" fmla="*/ 1485900 h 1485900"/>
                  <a:gd name="connsiteX6" fmla="*/ 74295 w 1844725"/>
                  <a:gd name="connsiteY6" fmla="*/ 1485900 h 1485900"/>
                  <a:gd name="connsiteX7" fmla="*/ 0 w 1844725"/>
                  <a:gd name="connsiteY7" fmla="*/ 1411605 h 1485900"/>
                  <a:gd name="connsiteX8" fmla="*/ 0 w 1844725"/>
                  <a:gd name="connsiteY8" fmla="*/ 74295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44725" h="1485900">
                    <a:moveTo>
                      <a:pt x="1752488" y="0"/>
                    </a:moveTo>
                    <a:cubicBezTo>
                      <a:pt x="1803429" y="0"/>
                      <a:pt x="1844724" y="26793"/>
                      <a:pt x="1844724" y="59844"/>
                    </a:cubicBezTo>
                    <a:lnTo>
                      <a:pt x="1844724" y="1426056"/>
                    </a:lnTo>
                    <a:cubicBezTo>
                      <a:pt x="1844724" y="1459107"/>
                      <a:pt x="1803429" y="1485900"/>
                      <a:pt x="1752488" y="1485900"/>
                    </a:cubicBezTo>
                    <a:lnTo>
                      <a:pt x="92237" y="1485900"/>
                    </a:lnTo>
                    <a:cubicBezTo>
                      <a:pt x="41296" y="1485900"/>
                      <a:pt x="1" y="1459107"/>
                      <a:pt x="1" y="1426056"/>
                    </a:cubicBezTo>
                    <a:lnTo>
                      <a:pt x="1" y="59844"/>
                    </a:lnTo>
                    <a:cubicBezTo>
                      <a:pt x="1" y="26793"/>
                      <a:pt x="41296" y="0"/>
                      <a:pt x="92237" y="0"/>
                    </a:cubicBezTo>
                    <a:lnTo>
                      <a:pt x="1752488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4">
                      <a:lumMod val="20000"/>
                      <a:lumOff val="80000"/>
                    </a:schemeClr>
                  </a:gs>
                  <a:gs pos="13000">
                    <a:schemeClr val="accent4">
                      <a:lumMod val="75000"/>
                    </a:schemeClr>
                  </a:gs>
                </a:gsLst>
                <a:lin ang="0" scaled="0"/>
              </a:gra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7462" tIns="34291" rIns="44450" bIns="1475779" numCol="1" spcCol="1270" anchor="t" anchorCtr="0">
                <a:noAutofit/>
              </a:bodyPr>
              <a:lstStyle/>
              <a:p>
                <a:pPr algn="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 Energy</a:t>
                </a:r>
              </a:p>
            </p:txBody>
          </p:sp>
          <p:sp>
            <p:nvSpPr>
              <p:cNvPr id="102" name="Flowchart: Extract 101">
                <a:extLst>
                  <a:ext uri="{FF2B5EF4-FFF2-40B4-BE49-F238E27FC236}">
                    <a16:creationId xmlns:a16="http://schemas.microsoft.com/office/drawing/2014/main" id="{ECF222CF-DBD4-45DE-B6EB-11AE3D6C4015}"/>
                  </a:ext>
                </a:extLst>
              </p:cNvPr>
              <p:cNvSpPr/>
              <p:nvPr/>
            </p:nvSpPr>
            <p:spPr>
              <a:xfrm rot="5400000">
                <a:off x="6764633" y="2523853"/>
                <a:ext cx="218214" cy="276708"/>
              </a:xfrm>
              <a:prstGeom prst="flowChartExtra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3" name="Freeform: Shape 19">
                <a:extLst>
                  <a:ext uri="{FF2B5EF4-FFF2-40B4-BE49-F238E27FC236}">
                    <a16:creationId xmlns:a16="http://schemas.microsoft.com/office/drawing/2014/main" id="{20BA648F-0BA7-4185-9054-C5365445CEA4}"/>
                  </a:ext>
                </a:extLst>
              </p:cNvPr>
              <p:cNvSpPr/>
              <p:nvPr/>
            </p:nvSpPr>
            <p:spPr>
              <a:xfrm>
                <a:off x="7233886" y="1389292"/>
                <a:ext cx="1374320" cy="1485900"/>
              </a:xfrm>
              <a:custGeom>
                <a:avLst/>
                <a:gdLst>
                  <a:gd name="connsiteX0" fmla="*/ 0 w 1374320"/>
                  <a:gd name="connsiteY0" fmla="*/ 0 h 1485900"/>
                  <a:gd name="connsiteX1" fmla="*/ 1374320 w 1374320"/>
                  <a:gd name="connsiteY1" fmla="*/ 0 h 1485900"/>
                  <a:gd name="connsiteX2" fmla="*/ 1374320 w 1374320"/>
                  <a:gd name="connsiteY2" fmla="*/ 1485900 h 1485900"/>
                  <a:gd name="connsiteX3" fmla="*/ 0 w 1374320"/>
                  <a:gd name="connsiteY3" fmla="*/ 1485900 h 1485900"/>
                  <a:gd name="connsiteX4" fmla="*/ 0 w 1374320"/>
                  <a:gd name="connsiteY4" fmla="*/ 0 h 148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4320" h="1485900">
                    <a:moveTo>
                      <a:pt x="0" y="0"/>
                    </a:moveTo>
                    <a:lnTo>
                      <a:pt x="1374320" y="0"/>
                    </a:lnTo>
                    <a:lnTo>
                      <a:pt x="1374320" y="1485900"/>
                    </a:lnTo>
                    <a:lnTo>
                      <a:pt x="0" y="14859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17145" rIns="0" bIns="0" numCol="1" spcCol="1270" anchor="t" anchorCtr="0">
                <a:noAutofit/>
              </a:bodyPr>
              <a:lstStyle/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 energy used</a:t>
                </a: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Using the defined weights and inputs  </a:t>
                </a: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4" name="Picture 3">
                <a:extLst>
                  <a:ext uri="{FF2B5EF4-FFF2-40B4-BE49-F238E27FC236}">
                    <a16:creationId xmlns:a16="http://schemas.microsoft.com/office/drawing/2014/main" id="{59C53093-D50E-4686-B235-60EF25EE85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33" t="22761" r="32808"/>
              <a:stretch/>
            </p:blipFill>
            <p:spPr bwMode="auto">
              <a:xfrm>
                <a:off x="7086743" y="2035010"/>
                <a:ext cx="952270" cy="7788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5" name="Rounded Rectangle 7">
                <a:extLst>
                  <a:ext uri="{FF2B5EF4-FFF2-40B4-BE49-F238E27FC236}">
                    <a16:creationId xmlns:a16="http://schemas.microsoft.com/office/drawing/2014/main" id="{3AA517BC-C57C-420B-83F0-7E64AE2D37BB}"/>
                  </a:ext>
                </a:extLst>
              </p:cNvPr>
              <p:cNvSpPr/>
              <p:nvPr/>
            </p:nvSpPr>
            <p:spPr>
              <a:xfrm>
                <a:off x="8109799" y="2132242"/>
                <a:ext cx="580848" cy="75642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 Total </a:t>
                </a:r>
              </a:p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Energy</a:t>
                </a:r>
              </a:p>
            </p:txBody>
          </p:sp>
          <p:sp>
            <p:nvSpPr>
              <p:cNvPr id="106" name="Right Arrow 17">
                <a:extLst>
                  <a:ext uri="{FF2B5EF4-FFF2-40B4-BE49-F238E27FC236}">
                    <a16:creationId xmlns:a16="http://schemas.microsoft.com/office/drawing/2014/main" id="{CE1D3FC2-52DB-4167-846F-009759B45BC7}"/>
                  </a:ext>
                </a:extLst>
              </p:cNvPr>
              <p:cNvSpPr/>
              <p:nvPr/>
            </p:nvSpPr>
            <p:spPr>
              <a:xfrm>
                <a:off x="7997363" y="2434982"/>
                <a:ext cx="224873" cy="19146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7" name="Picture 2">
                <a:extLst>
                  <a:ext uri="{FF2B5EF4-FFF2-40B4-BE49-F238E27FC236}">
                    <a16:creationId xmlns:a16="http://schemas.microsoft.com/office/drawing/2014/main" id="{454D466C-200E-4122-81B5-316016789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6" t="17863" r="16546"/>
              <a:stretch/>
            </p:blipFill>
            <p:spPr bwMode="auto">
              <a:xfrm>
                <a:off x="3336995" y="2056066"/>
                <a:ext cx="1329066" cy="7578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1B952D7-7A2E-49BC-B0CD-E9F6595D8503}"/>
                  </a:ext>
                </a:extLst>
              </p:cNvPr>
              <p:cNvGrpSpPr/>
              <p:nvPr/>
            </p:nvGrpSpPr>
            <p:grpSpPr>
              <a:xfrm>
                <a:off x="5160267" y="2154430"/>
                <a:ext cx="836077" cy="659468"/>
                <a:chOff x="5417609" y="3375794"/>
                <a:chExt cx="836077" cy="659468"/>
              </a:xfrm>
            </p:grpSpPr>
            <p:sp>
              <p:nvSpPr>
                <p:cNvPr id="111" name="Rectangle: Rounded Corners 21">
                  <a:extLst>
                    <a:ext uri="{FF2B5EF4-FFF2-40B4-BE49-F238E27FC236}">
                      <a16:creationId xmlns:a16="http://schemas.microsoft.com/office/drawing/2014/main" id="{D1A1B7DD-225E-4AC0-A6FE-1AFA3B07D98C}"/>
                    </a:ext>
                  </a:extLst>
                </p:cNvPr>
                <p:cNvSpPr/>
                <p:nvPr/>
              </p:nvSpPr>
              <p:spPr>
                <a:xfrm>
                  <a:off x="5417610" y="3378052"/>
                  <a:ext cx="828608" cy="65721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3B02257B-F195-46E3-B554-B6E768FEA214}"/>
                    </a:ext>
                  </a:extLst>
                </p:cNvPr>
                <p:cNvSpPr txBox="1"/>
                <p:nvPr/>
              </p:nvSpPr>
              <p:spPr>
                <a:xfrm>
                  <a:off x="6049011" y="3958318"/>
                  <a:ext cx="112302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</a:t>
                  </a:r>
                  <a:r>
                    <a:rPr lang="en-US" sz="5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75B69180-47C0-495F-B013-EB1B9C01F588}"/>
                    </a:ext>
                  </a:extLst>
                </p:cNvPr>
                <p:cNvSpPr/>
                <p:nvPr/>
              </p:nvSpPr>
              <p:spPr>
                <a:xfrm>
                  <a:off x="5833184" y="3861902"/>
                  <a:ext cx="45719" cy="49578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610C0D3-439C-46F5-9C8C-D79466CDE136}"/>
                    </a:ext>
                  </a:extLst>
                </p:cNvPr>
                <p:cNvSpPr txBox="1"/>
                <p:nvPr/>
              </p:nvSpPr>
              <p:spPr>
                <a:xfrm>
                  <a:off x="5896810" y="3710260"/>
                  <a:ext cx="356876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Support Vectors</a:t>
                  </a:r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44DA247F-1F7D-4310-AC85-F2C5075F62F5}"/>
                    </a:ext>
                  </a:extLst>
                </p:cNvPr>
                <p:cNvSpPr txBox="1"/>
                <p:nvPr/>
              </p:nvSpPr>
              <p:spPr>
                <a:xfrm>
                  <a:off x="5417609" y="3488378"/>
                  <a:ext cx="112302" cy="769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X</a:t>
                  </a:r>
                  <a:r>
                    <a:rPr lang="en-US" sz="500" b="1" baseline="-25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7211B0FC-DFBE-4DDF-B819-D8504E5E7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38863" y="3375794"/>
                  <a:ext cx="730148" cy="608926"/>
                </a:xfrm>
                <a:prstGeom prst="rect">
                  <a:avLst/>
                </a:prstGeom>
              </p:spPr>
            </p:pic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AFF090DC-43E9-435F-B62E-344C0FBF36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2235" y="3944889"/>
                  <a:ext cx="71341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81F22772-73BD-4E53-A144-49CDA5B30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8244" y="3412276"/>
                  <a:ext cx="0" cy="55341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Rectangle: Rounded Corners 110">
                <a:extLst>
                  <a:ext uri="{FF2B5EF4-FFF2-40B4-BE49-F238E27FC236}">
                    <a16:creationId xmlns:a16="http://schemas.microsoft.com/office/drawing/2014/main" id="{4AB684E6-5551-4C85-B410-1AB65B6F3DE2}"/>
                  </a:ext>
                </a:extLst>
              </p:cNvPr>
              <p:cNvSpPr/>
              <p:nvPr/>
            </p:nvSpPr>
            <p:spPr>
              <a:xfrm>
                <a:off x="6019014" y="2296811"/>
                <a:ext cx="702844" cy="42728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5BB76350-4922-4DC8-8E92-E98CA2DDE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022279" y="2305155"/>
                <a:ext cx="731520" cy="43037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0848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" y="0"/>
            <a:ext cx="11155680" cy="71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8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0" y="36600"/>
            <a:ext cx="12177448" cy="6821400"/>
            <a:chOff x="50609" y="769257"/>
            <a:chExt cx="12177448" cy="6821400"/>
          </a:xfrm>
        </p:grpSpPr>
        <p:grpSp>
          <p:nvGrpSpPr>
            <p:cNvPr id="2" name="Group 1"/>
            <p:cNvGrpSpPr/>
            <p:nvPr/>
          </p:nvGrpSpPr>
          <p:grpSpPr>
            <a:xfrm>
              <a:off x="213007" y="769257"/>
              <a:ext cx="11659717" cy="6385448"/>
              <a:chOff x="2110087" y="1346362"/>
              <a:chExt cx="7547987" cy="3566861"/>
            </a:xfrm>
          </p:grpSpPr>
          <p:sp>
            <p:nvSpPr>
              <p:cNvPr id="3" name="Arc 2"/>
              <p:cNvSpPr/>
              <p:nvPr/>
            </p:nvSpPr>
            <p:spPr>
              <a:xfrm>
                <a:off x="2110087" y="1508761"/>
                <a:ext cx="2061375" cy="3134802"/>
              </a:xfrm>
              <a:prstGeom prst="arc">
                <a:avLst>
                  <a:gd name="adj1" fmla="val 16139617"/>
                  <a:gd name="adj2" fmla="val 5371110"/>
                </a:avLst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505252" y="1349203"/>
                <a:ext cx="1130070" cy="13753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Physical Interface</a:t>
                </a:r>
              </a:p>
            </p:txBody>
          </p:sp>
          <p:sp>
            <p:nvSpPr>
              <p:cNvPr id="5" name="Right Arrow 4"/>
              <p:cNvSpPr/>
              <p:nvPr/>
            </p:nvSpPr>
            <p:spPr>
              <a:xfrm>
                <a:off x="4160975" y="3017717"/>
                <a:ext cx="778389" cy="274320"/>
              </a:xfrm>
              <a:prstGeom prst="rightArrow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6" name="Left Arrow 5"/>
              <p:cNvSpPr/>
              <p:nvPr/>
            </p:nvSpPr>
            <p:spPr>
              <a:xfrm>
                <a:off x="4134047" y="3339528"/>
                <a:ext cx="723341" cy="274320"/>
              </a:xfrm>
              <a:prstGeom prst="leftArrow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Feedback</a:t>
                </a: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2582281" y="3505732"/>
                <a:ext cx="303373" cy="622248"/>
                <a:chOff x="5230444" y="3137415"/>
                <a:chExt cx="757609" cy="1739385"/>
              </a:xfrm>
            </p:grpSpPr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9F9F9"/>
                    </a:clrFrom>
                    <a:clrTo>
                      <a:srgbClr val="F9F9F9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1" t="5576" r="82265" b="48504"/>
                <a:stretch/>
              </p:blipFill>
              <p:spPr>
                <a:xfrm>
                  <a:off x="5588001" y="3286913"/>
                  <a:ext cx="395629" cy="1377161"/>
                </a:xfrm>
                <a:prstGeom prst="rect">
                  <a:avLst/>
                </a:prstGeom>
              </p:spPr>
            </p:pic>
            <p:sp>
              <p:nvSpPr>
                <p:cNvPr id="58" name="Flowchart: Direct Access Storage 57"/>
                <p:cNvSpPr/>
                <p:nvPr/>
              </p:nvSpPr>
              <p:spPr>
                <a:xfrm rot="16200000">
                  <a:off x="5657058" y="4545805"/>
                  <a:ext cx="261938" cy="400052"/>
                </a:xfrm>
                <a:prstGeom prst="flowChartMagneticDrum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Flowchart: Direct Access Storage 58"/>
                <p:cNvSpPr/>
                <p:nvPr/>
              </p:nvSpPr>
              <p:spPr>
                <a:xfrm rot="16200000">
                  <a:off x="5610227" y="4498974"/>
                  <a:ext cx="355600" cy="400052"/>
                </a:xfrm>
                <a:prstGeom prst="flowChartMagneticDrum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Round Same Side Corner Rectangle 59"/>
                <p:cNvSpPr/>
                <p:nvPr/>
              </p:nvSpPr>
              <p:spPr>
                <a:xfrm>
                  <a:off x="5230444" y="3982402"/>
                  <a:ext cx="400050" cy="247650"/>
                </a:xfrm>
                <a:prstGeom prst="round2SameRect">
                  <a:avLst/>
                </a:prstGeom>
                <a:solidFill>
                  <a:schemeClr val="bg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Arc 60"/>
                <p:cNvSpPr/>
                <p:nvPr/>
              </p:nvSpPr>
              <p:spPr>
                <a:xfrm rot="11197770">
                  <a:off x="5457597" y="3137415"/>
                  <a:ext cx="345795" cy="1207842"/>
                </a:xfrm>
                <a:prstGeom prst="arc">
                  <a:avLst>
                    <a:gd name="adj1" fmla="val 18062978"/>
                    <a:gd name="adj2" fmla="val 640043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6187" y="3105612"/>
                <a:ext cx="539508" cy="325071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2383077" y="3189294"/>
                <a:ext cx="1237318" cy="13753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Input-Output Module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959614" y="3695984"/>
                <a:ext cx="1091961" cy="189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Post-Conversion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027107" y="2309765"/>
                <a:ext cx="1081881" cy="189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Pre-Conversion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519947" y="2141229"/>
                <a:ext cx="1070403" cy="27507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 Monitoring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502261" y="4128672"/>
                <a:ext cx="1124531" cy="189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Control Analyzer</a:t>
                </a:r>
              </a:p>
            </p:txBody>
          </p:sp>
          <p:sp>
            <p:nvSpPr>
              <p:cNvPr id="14" name="Flowchart: Magnetic Disk 13"/>
              <p:cNvSpPr/>
              <p:nvPr/>
            </p:nvSpPr>
            <p:spPr>
              <a:xfrm>
                <a:off x="4876211" y="3523072"/>
                <a:ext cx="1016618" cy="220466"/>
              </a:xfrm>
              <a:prstGeom prst="flowChartMagneticDisk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Flowchart: Magnetic Disk 14"/>
              <p:cNvSpPr/>
              <p:nvPr/>
            </p:nvSpPr>
            <p:spPr>
              <a:xfrm>
                <a:off x="4868665" y="3197206"/>
                <a:ext cx="1045953" cy="220466"/>
              </a:xfrm>
              <a:prstGeom prst="flowChartMagneticDisk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Flowchart: Magnetic Disk 15"/>
              <p:cNvSpPr/>
              <p:nvPr/>
            </p:nvSpPr>
            <p:spPr>
              <a:xfrm>
                <a:off x="4874023" y="2888975"/>
                <a:ext cx="1040595" cy="220466"/>
              </a:xfrm>
              <a:prstGeom prst="flowChartMagneticDisk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4797" y="1921386"/>
                <a:ext cx="732637" cy="644898"/>
              </a:xfrm>
              <a:prstGeom prst="rect">
                <a:avLst/>
              </a:prstGeom>
            </p:spPr>
          </p:pic>
          <p:sp>
            <p:nvSpPr>
              <p:cNvPr id="18" name="Arc 17"/>
              <p:cNvSpPr/>
              <p:nvPr/>
            </p:nvSpPr>
            <p:spPr>
              <a:xfrm>
                <a:off x="5102436" y="1540389"/>
                <a:ext cx="4200806" cy="1476123"/>
              </a:xfrm>
              <a:prstGeom prst="arc">
                <a:avLst>
                  <a:gd name="adj1" fmla="val 10788775"/>
                  <a:gd name="adj2" fmla="val 21596324"/>
                </a:avLst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Arc 18"/>
              <p:cNvSpPr/>
              <p:nvPr/>
            </p:nvSpPr>
            <p:spPr>
              <a:xfrm rot="10800000">
                <a:off x="5040522" y="3342736"/>
                <a:ext cx="4200806" cy="1570487"/>
              </a:xfrm>
              <a:prstGeom prst="arc">
                <a:avLst>
                  <a:gd name="adj1" fmla="val 10762402"/>
                  <a:gd name="adj2" fmla="val 45113"/>
                </a:avLst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4862" y="3918163"/>
                <a:ext cx="666212" cy="41261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Intelligent </a:t>
                </a:r>
              </a:p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Control</a:t>
                </a:r>
              </a:p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Module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623252" y="1610243"/>
                <a:ext cx="686966" cy="412612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Intelligent</a:t>
                </a:r>
              </a:p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Monitoring</a:t>
                </a:r>
              </a:p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Module</a:t>
                </a:r>
              </a:p>
            </p:txBody>
          </p:sp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/>
                        </a14:imgEffect>
                        <a14:imgEffect>
                          <a14:saturation sat="400000"/>
                        </a14:imgEffect>
                        <a14:imgEffect>
                          <a14:brightnessContrast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8494" y="1607719"/>
                <a:ext cx="329400" cy="212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3" name="Group 22"/>
              <p:cNvGrpSpPr/>
              <p:nvPr/>
            </p:nvGrpSpPr>
            <p:grpSpPr>
              <a:xfrm>
                <a:off x="2617537" y="4238651"/>
                <a:ext cx="395879" cy="266043"/>
                <a:chOff x="866402" y="3633078"/>
                <a:chExt cx="395879" cy="266043"/>
              </a:xfrm>
            </p:grpSpPr>
            <p:pic>
              <p:nvPicPr>
                <p:cNvPr id="54" name="Picture 3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0" b="96875" l="0" r="100000"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6402" y="3633078"/>
                  <a:ext cx="255423" cy="1878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5" name="Picture 3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0" b="96875" l="0" r="100000"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8649" y="3711248"/>
                  <a:ext cx="255423" cy="1878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6" name="Picture 3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ackgroundRemoval t="0" b="96875" l="0" r="100000"/>
                          </a14:imgEffect>
                          <a14:imgEffect>
                            <a14:sharpenSoften amount="-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06858" y="3655668"/>
                  <a:ext cx="255423" cy="1878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4" name="Rectangle 23"/>
              <p:cNvSpPr/>
              <p:nvPr/>
            </p:nvSpPr>
            <p:spPr>
              <a:xfrm>
                <a:off x="2807598" y="1632461"/>
                <a:ext cx="671229" cy="13753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Biomass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971842" y="4287480"/>
                <a:ext cx="671229" cy="13753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Biofuels</a:t>
                </a: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3760" y="4345672"/>
                <a:ext cx="699231" cy="454201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84740" l="0" r="10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85" t="3680" r="9236" b="21861"/>
              <a:stretch/>
            </p:blipFill>
            <p:spPr>
              <a:xfrm>
                <a:off x="6765410" y="1656946"/>
                <a:ext cx="535524" cy="484790"/>
              </a:xfrm>
              <a:prstGeom prst="rect">
                <a:avLst/>
              </a:prstGeom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2553356" y="2804101"/>
                <a:ext cx="1088811" cy="13753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Sensor Suitcase</a:t>
                </a: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0" b="100000" l="35294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19" t="7145" r="5256" b="10799"/>
              <a:stretch/>
            </p:blipFill>
            <p:spPr>
              <a:xfrm>
                <a:off x="3643072" y="2674062"/>
                <a:ext cx="412929" cy="41672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4924085" y="2952457"/>
                <a:ext cx="973375" cy="13753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Processing</a:t>
                </a: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5891141" y="2537620"/>
                <a:ext cx="2000891" cy="1320174"/>
                <a:chOff x="3798394" y="2598006"/>
                <a:chExt cx="2000891" cy="1320174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4398421" y="2598006"/>
                  <a:ext cx="1220808" cy="1891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600" b="1" u="sng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ANN Architecture</a:t>
                  </a:r>
                </a:p>
              </p:txBody>
            </p:sp>
            <p:grpSp>
              <p:nvGrpSpPr>
                <p:cNvPr id="46" name="Group 45"/>
                <p:cNvGrpSpPr/>
                <p:nvPr/>
              </p:nvGrpSpPr>
              <p:grpSpPr>
                <a:xfrm>
                  <a:off x="3798394" y="2722166"/>
                  <a:ext cx="2000891" cy="1196014"/>
                  <a:chOff x="5353196" y="2884238"/>
                  <a:chExt cx="2000891" cy="1196014"/>
                </a:xfrm>
              </p:grpSpPr>
              <p:pic>
                <p:nvPicPr>
                  <p:cNvPr id="47" name="Picture 46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0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4732" b="30428"/>
                  <a:stretch/>
                </p:blipFill>
                <p:spPr>
                  <a:xfrm>
                    <a:off x="5725057" y="2884238"/>
                    <a:ext cx="1406676" cy="595312"/>
                  </a:xfrm>
                  <a:prstGeom prst="rect">
                    <a:avLst/>
                  </a:prstGeom>
                </p:spPr>
              </p:pic>
              <p:sp>
                <p:nvSpPr>
                  <p:cNvPr id="48" name="Rectangle 47"/>
                  <p:cNvSpPr/>
                  <p:nvPr/>
                </p:nvSpPr>
                <p:spPr>
                  <a:xfrm>
                    <a:off x="5353196" y="3289304"/>
                    <a:ext cx="679619" cy="550149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Inputs:</a:t>
                    </a:r>
                  </a:p>
                  <a:p>
                    <a:pPr algn="ctr"/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Potential,</a:t>
                    </a:r>
                  </a:p>
                  <a:p>
                    <a:pPr algn="ctr"/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Rate, Time,</a:t>
                    </a:r>
                  </a:p>
                  <a:p>
                    <a:pPr algn="ctr"/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Weight</a:t>
                    </a:r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6799947" y="3395674"/>
                    <a:ext cx="554140" cy="275075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Outputs:</a:t>
                    </a:r>
                  </a:p>
                  <a:p>
                    <a:pPr algn="ctr"/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Action</a:t>
                    </a:r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6261590" y="3140963"/>
                    <a:ext cx="835360" cy="13753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Function: </a:t>
                    </a:r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f(x)</a:t>
                    </a:r>
                  </a:p>
                </p:txBody>
              </p:sp>
              <p:cxnSp>
                <p:nvCxnSpPr>
                  <p:cNvPr id="51" name="Straight Arrow Connector 50"/>
                  <p:cNvCxnSpPr>
                    <a:stCxn id="50" idx="0"/>
                  </p:cNvCxnSpPr>
                  <p:nvPr/>
                </p:nvCxnSpPr>
                <p:spPr>
                  <a:xfrm flipV="1">
                    <a:off x="6679270" y="3046763"/>
                    <a:ext cx="116660" cy="942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Rectangle 51"/>
                  <p:cNvSpPr/>
                  <p:nvPr/>
                </p:nvSpPr>
                <p:spPr>
                  <a:xfrm>
                    <a:off x="6067136" y="3392566"/>
                    <a:ext cx="765231" cy="687686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Cell Body: </a:t>
                    </a:r>
                    <a:r>
                      <a: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Summation of weighted inputs and function   </a:t>
                    </a:r>
                  </a:p>
                </p:txBody>
              </p:sp>
              <p:cxnSp>
                <p:nvCxnSpPr>
                  <p:cNvPr id="53" name="Straight Arrow Connector 52"/>
                  <p:cNvCxnSpPr/>
                  <p:nvPr/>
                </p:nvCxnSpPr>
                <p:spPr>
                  <a:xfrm flipH="1" flipV="1">
                    <a:off x="6079889" y="3254789"/>
                    <a:ext cx="162515" cy="14759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Rectangle 31"/>
              <p:cNvSpPr/>
              <p:nvPr/>
            </p:nvSpPr>
            <p:spPr>
              <a:xfrm>
                <a:off x="4889440" y="3246122"/>
                <a:ext cx="1025178" cy="13753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Aggregation</a:t>
                </a:r>
              </a:p>
            </p:txBody>
          </p:sp>
          <p:cxnSp>
            <p:nvCxnSpPr>
              <p:cNvPr id="33" name="Curved Connector 32"/>
              <p:cNvCxnSpPr>
                <a:stCxn id="16" idx="1"/>
                <a:endCxn id="27" idx="1"/>
              </p:cNvCxnSpPr>
              <p:nvPr/>
            </p:nvCxnSpPr>
            <p:spPr>
              <a:xfrm rot="5400000" flipH="1" flipV="1">
                <a:off x="5585048" y="1708613"/>
                <a:ext cx="989634" cy="1371090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Curved Connector 33"/>
              <p:cNvCxnSpPr>
                <a:stCxn id="27" idx="3"/>
                <a:endCxn id="40" idx="0"/>
              </p:cNvCxnSpPr>
              <p:nvPr/>
            </p:nvCxnSpPr>
            <p:spPr>
              <a:xfrm>
                <a:off x="7300934" y="1899341"/>
                <a:ext cx="1575544" cy="730516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Curved Connector 34"/>
              <p:cNvCxnSpPr>
                <a:stCxn id="26" idx="1"/>
                <a:endCxn id="14" idx="3"/>
              </p:cNvCxnSpPr>
              <p:nvPr/>
            </p:nvCxnSpPr>
            <p:spPr>
              <a:xfrm rot="10800000">
                <a:off x="5384520" y="3743538"/>
                <a:ext cx="1269240" cy="829234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5821234" y="1724921"/>
                <a:ext cx="591215" cy="27507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Real-time Data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7842090" y="1655822"/>
                <a:ext cx="684100" cy="27507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ANN I/O Variables</a:t>
                </a:r>
              </a:p>
            </p:txBody>
          </p:sp>
          <p:cxnSp>
            <p:nvCxnSpPr>
              <p:cNvPr id="38" name="Curved Connector 37"/>
              <p:cNvCxnSpPr>
                <a:stCxn id="40" idx="2"/>
                <a:endCxn id="26" idx="3"/>
              </p:cNvCxnSpPr>
              <p:nvPr/>
            </p:nvCxnSpPr>
            <p:spPr>
              <a:xfrm rot="5400000">
                <a:off x="7762194" y="3458489"/>
                <a:ext cx="705081" cy="1523487"/>
              </a:xfrm>
              <a:prstGeom prst="curvedConnector2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9121345" y="3775575"/>
                <a:ext cx="42" cy="13753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094881" y="2629857"/>
                <a:ext cx="1563193" cy="123783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Machine Intelligence</a:t>
                </a:r>
              </a:p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ML: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GFA or SVM</a:t>
                </a:r>
              </a:p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AI: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ANN, CNN, or FLM</a:t>
                </a:r>
              </a:p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Actionable Knowledge: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understanding and predictions</a:t>
                </a:r>
              </a:p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CPS Control: 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data-driven DM and predictive analytics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538601" y="4382957"/>
                <a:ext cx="541201" cy="27507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Control Signals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976420" y="3588990"/>
                <a:ext cx="818756" cy="13753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Decoder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222051" y="4425017"/>
                <a:ext cx="469964" cy="27507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Control Signals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724313" y="1346362"/>
                <a:ext cx="967149" cy="13753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Cyber Interface</a:t>
                </a:r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50609" y="7115002"/>
              <a:ext cx="12177448" cy="4756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Cyber-physical control and optimization platform for biofuel production</a:t>
              </a:r>
              <a:endPara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05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33891" y="0"/>
            <a:ext cx="7824460" cy="7930992"/>
            <a:chOff x="1833891" y="0"/>
            <a:chExt cx="7824460" cy="7930992"/>
          </a:xfrm>
        </p:grpSpPr>
        <p:grpSp>
          <p:nvGrpSpPr>
            <p:cNvPr id="4" name="Group 3"/>
            <p:cNvGrpSpPr/>
            <p:nvPr/>
          </p:nvGrpSpPr>
          <p:grpSpPr>
            <a:xfrm>
              <a:off x="1833891" y="0"/>
              <a:ext cx="7824460" cy="7437506"/>
              <a:chOff x="1833891" y="0"/>
              <a:chExt cx="7824460" cy="743750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1110" b="8612"/>
              <a:stretch/>
            </p:blipFill>
            <p:spPr>
              <a:xfrm>
                <a:off x="1833891" y="0"/>
                <a:ext cx="7824460" cy="7437506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303" y="5799579"/>
                <a:ext cx="2540817" cy="1637927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" name="Rectangle 4"/>
            <p:cNvSpPr/>
            <p:nvPr/>
          </p:nvSpPr>
          <p:spPr>
            <a:xfrm>
              <a:off x="1833891" y="7226300"/>
              <a:ext cx="7824460" cy="70469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 smtClean="0"/>
                <a:t>Human-machine interface</a:t>
              </a:r>
              <a:endParaRPr 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04194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929</Words>
  <Application>Microsoft Office PowerPoint</Application>
  <PresentationFormat>Widescreen</PresentationFormat>
  <Paragraphs>349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맑은 고딕</vt:lpstr>
      <vt:lpstr>Arial</vt:lpstr>
      <vt:lpstr>Calibri</vt:lpstr>
      <vt:lpstr>Calibri Light</vt:lpstr>
      <vt:lpstr>Cambria Math</vt:lpstr>
      <vt:lpstr>DengXian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Mirkouei, Amin (amirkouei@uidaho.edu)</dc:creator>
  <cp:lastModifiedBy>Mirkouei, Amin (amirkouei@uidaho.edu)</cp:lastModifiedBy>
  <cp:revision>48</cp:revision>
  <dcterms:created xsi:type="dcterms:W3CDTF">2018-04-02T15:47:42Z</dcterms:created>
  <dcterms:modified xsi:type="dcterms:W3CDTF">2020-09-28T19:28:35Z</dcterms:modified>
</cp:coreProperties>
</file>